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5"/>
  </p:notesMasterIdLst>
  <p:sldIdLst>
    <p:sldId id="256" r:id="rId2"/>
    <p:sldId id="262" r:id="rId3"/>
    <p:sldId id="294" r:id="rId4"/>
    <p:sldId id="261" r:id="rId5"/>
    <p:sldId id="299" r:id="rId6"/>
    <p:sldId id="263" r:id="rId7"/>
    <p:sldId id="279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7" r:id="rId19"/>
    <p:sldId id="276" r:id="rId20"/>
    <p:sldId id="275" r:id="rId21"/>
    <p:sldId id="272" r:id="rId22"/>
    <p:sldId id="274" r:id="rId23"/>
    <p:sldId id="280" r:id="rId24"/>
    <p:sldId id="281" r:id="rId25"/>
    <p:sldId id="282" r:id="rId26"/>
    <p:sldId id="284" r:id="rId27"/>
    <p:sldId id="283" r:id="rId28"/>
    <p:sldId id="285" r:id="rId29"/>
    <p:sldId id="293" r:id="rId30"/>
    <p:sldId id="286" r:id="rId31"/>
    <p:sldId id="290" r:id="rId32"/>
    <p:sldId id="289" r:id="rId33"/>
    <p:sldId id="291" r:id="rId34"/>
    <p:sldId id="298" r:id="rId35"/>
    <p:sldId id="295" r:id="rId36"/>
    <p:sldId id="296" r:id="rId37"/>
    <p:sldId id="297" r:id="rId38"/>
    <p:sldId id="302" r:id="rId39"/>
    <p:sldId id="300" r:id="rId40"/>
    <p:sldId id="301" r:id="rId41"/>
    <p:sldId id="303" r:id="rId42"/>
    <p:sldId id="288" r:id="rId43"/>
    <p:sldId id="292" r:id="rId4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FE39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541" autoAdjust="0"/>
  </p:normalViewPr>
  <p:slideViewPr>
    <p:cSldViewPr snapToGrid="0">
      <p:cViewPr varScale="1">
        <p:scale>
          <a:sx n="98" d="100"/>
          <a:sy n="98" d="100"/>
        </p:scale>
        <p:origin x="72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%20van%20der%20Salm\Desktop\Regressie%20Analyse\Dundee%20Risk%20Disk\Dundee%20ran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%20van%20der%20Salm\Desktop\CORONA\Logistische%20Gre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%20van%20der%20Salm\Desktop\Regressie%20Analyse\Logistisch%20Buschaufeu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2000" b="1"/>
              <a:t>Dundee Score vs. Dundee Rank</a:t>
            </a:r>
          </a:p>
        </c:rich>
      </c:tx>
      <c:layout>
        <c:manualLayout>
          <c:xMode val="edge"/>
          <c:yMode val="edge"/>
          <c:x val="0.18594614332933868"/>
          <c:y val="2.023293992351556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Blad1!$M$1:$M$101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Blad1!$O$1:$O$101</c:f>
              <c:numCache>
                <c:formatCode>General</c:formatCode>
                <c:ptCount val="101"/>
                <c:pt idx="0">
                  <c:v>80</c:v>
                </c:pt>
                <c:pt idx="1">
                  <c:v>29.590513520932575</c:v>
                </c:pt>
                <c:pt idx="2">
                  <c:v>24.495823114504624</c:v>
                </c:pt>
                <c:pt idx="3">
                  <c:v>21.728377771519636</c:v>
                </c:pt>
                <c:pt idx="4">
                  <c:v>19.854594975284435</c:v>
                </c:pt>
                <c:pt idx="5">
                  <c:v>18.45025155603237</c:v>
                </c:pt>
                <c:pt idx="6">
                  <c:v>17.333469478573097</c:v>
                </c:pt>
                <c:pt idx="7">
                  <c:v>16.410030130227298</c:v>
                </c:pt>
                <c:pt idx="8">
                  <c:v>15.625024153187322</c:v>
                </c:pt>
                <c:pt idx="9">
                  <c:v>14.943746564598205</c:v>
                </c:pt>
                <c:pt idx="10">
                  <c:v>14.342916624369296</c:v>
                </c:pt>
                <c:pt idx="11">
                  <c:v>13.806187471721643</c:v>
                </c:pt>
                <c:pt idx="12">
                  <c:v>13.321658015813425</c:v>
                </c:pt>
                <c:pt idx="13">
                  <c:v>12.880405282485592</c:v>
                </c:pt>
                <c:pt idx="14">
                  <c:v>12.475574043649916</c:v>
                </c:pt>
                <c:pt idx="15">
                  <c:v>12.101788271037078</c:v>
                </c:pt>
                <c:pt idx="16">
                  <c:v>11.754757224753368</c:v>
                </c:pt>
                <c:pt idx="17">
                  <c:v>11.43100391940005</c:v>
                </c:pt>
                <c:pt idx="18">
                  <c:v>11.127673132172657</c:v>
                </c:pt>
                <c:pt idx="19">
                  <c:v>10.842392615577669</c:v>
                </c:pt>
                <c:pt idx="20">
                  <c:v>10.573170800917541</c:v>
                </c:pt>
                <c:pt idx="21">
                  <c:v>10.318320087933802</c:v>
                </c:pt>
                <c:pt idx="22">
                  <c:v>10.076398429882397</c:v>
                </c:pt>
                <c:pt idx="23">
                  <c:v>9.8461642321967275</c:v>
                </c:pt>
                <c:pt idx="24">
                  <c:v>9.6265410934915536</c:v>
                </c:pt>
                <c:pt idx="25">
                  <c:v>9.4165899272887934</c:v>
                </c:pt>
                <c:pt idx="26">
                  <c:v>9.2154866907672943</c:v>
                </c:pt>
                <c:pt idx="27">
                  <c:v>9.022504423828023</c:v>
                </c:pt>
                <c:pt idx="28">
                  <c:v>8.8369986378133092</c:v>
                </c:pt>
                <c:pt idx="29">
                  <c:v>8.6583953334513364</c:v>
                </c:pt>
                <c:pt idx="30">
                  <c:v>8.4861811016525763</c:v>
                </c:pt>
                <c:pt idx="31">
                  <c:v>8.3198948884639599</c:v>
                </c:pt>
                <c:pt idx="32">
                  <c:v>8.1591211002239241</c:v>
                </c:pt>
                <c:pt idx="33">
                  <c:v>8.0034837960075365</c:v>
                </c:pt>
                <c:pt idx="34">
                  <c:v>7.8526417682593346</c:v>
                </c:pt>
                <c:pt idx="35">
                  <c:v>7.7062843536421077</c:v>
                </c:pt>
                <c:pt idx="36">
                  <c:v>7.5641278478420881</c:v>
                </c:pt>
                <c:pt idx="37">
                  <c:v>7.4259124227194642</c:v>
                </c:pt>
                <c:pt idx="38">
                  <c:v>7.2913994634970223</c:v>
                </c:pt>
                <c:pt idx="39">
                  <c:v>7.1603692589060586</c:v>
                </c:pt>
                <c:pt idx="40">
                  <c:v>7.0326189892990634</c:v>
                </c:pt>
                <c:pt idx="41">
                  <c:v>6.9079609674001379</c:v>
                </c:pt>
                <c:pt idx="42">
                  <c:v>6.7862210941298686</c:v>
                </c:pt>
                <c:pt idx="43">
                  <c:v>6.6672374982190021</c:v>
                </c:pt>
                <c:pt idx="44">
                  <c:v>6.5508593334259082</c:v>
                </c:pt>
                <c:pt idx="45">
                  <c:v>6.436945711337934</c:v>
                </c:pt>
                <c:pt idx="46">
                  <c:v>6.325364751153149</c:v>
                </c:pt>
                <c:pt idx="47">
                  <c:v>6.2159927306530784</c:v>
                </c:pt>
                <c:pt idx="48">
                  <c:v>6.1087133249038974</c:v>
                </c:pt>
                <c:pt idx="49">
                  <c:v>6.0034169211537813</c:v>
                </c:pt>
                <c:pt idx="50">
                  <c:v>5.9000000000000012</c:v>
                </c:pt>
                <c:pt idx="51">
                  <c:v>5.7983645742381613</c:v>
                </c:pt>
                <c:pt idx="52">
                  <c:v>5.698417677923632</c:v>
                </c:pt>
                <c:pt idx="53">
                  <c:v>5.6000708991084576</c:v>
                </c:pt>
                <c:pt idx="54">
                  <c:v>5.503239950495181</c:v>
                </c:pt>
                <c:pt idx="55">
                  <c:v>5.4078442728957983</c:v>
                </c:pt>
                <c:pt idx="56">
                  <c:v>5.3138066669179116</c:v>
                </c:pt>
                <c:pt idx="57">
                  <c:v>5.2210529487360722</c:v>
                </c:pt>
                <c:pt idx="58">
                  <c:v>5.1295116261553773</c:v>
                </c:pt>
                <c:pt idx="59">
                  <c:v>5.0391135914453535</c:v>
                </c:pt>
                <c:pt idx="60">
                  <c:v>4.9497918276203254</c:v>
                </c:pt>
                <c:pt idx="61">
                  <c:v>4.8614811249717862</c:v>
                </c:pt>
                <c:pt idx="62">
                  <c:v>4.7741178047190438</c:v>
                </c:pt>
                <c:pt idx="63">
                  <c:v>4.6876394466354547</c:v>
                </c:pt>
                <c:pt idx="64">
                  <c:v>4.6019846174242947</c:v>
                </c:pt>
                <c:pt idx="65">
                  <c:v>4.5170925964532165</c:v>
                </c:pt>
                <c:pt idx="66">
                  <c:v>4.4329030951982693</c:v>
                </c:pt>
                <c:pt idx="67">
                  <c:v>4.349355966381121</c:v>
                </c:pt>
                <c:pt idx="68">
                  <c:v>4.266390898284949</c:v>
                </c:pt>
                <c:pt idx="69">
                  <c:v>4.1839470890751524</c:v>
                </c:pt>
                <c:pt idx="70">
                  <c:v>4.1019628950908444</c:v>
                </c:pt>
                <c:pt idx="71">
                  <c:v>4.0203754459574155</c:v>
                </c:pt>
                <c:pt idx="72">
                  <c:v>3.9391202179265763</c:v>
                </c:pt>
                <c:pt idx="73">
                  <c:v>3.8581305549785494</c:v>
                </c:pt>
                <c:pt idx="74">
                  <c:v>3.7773371247852885</c:v>
                </c:pt>
                <c:pt idx="75">
                  <c:v>3.6966672934458393</c:v>
                </c:pt>
                <c:pt idx="76">
                  <c:v>3.6160443987025466</c:v>
                </c:pt>
                <c:pt idx="77">
                  <c:v>3.5353868957590735</c:v>
                </c:pt>
                <c:pt idx="78">
                  <c:v>3.454607342318667</c:v>
                </c:pt>
                <c:pt idx="79">
                  <c:v>3.3736111792758483</c:v>
                </c:pt>
                <c:pt idx="80">
                  <c:v>3.2922952494987787</c:v>
                </c:pt>
                <c:pt idx="81">
                  <c:v>3.2105459776458565</c:v>
                </c:pt>
                <c:pt idx="82">
                  <c:v>3.1282371064042431</c:v>
                </c:pt>
                <c:pt idx="83">
                  <c:v>3.0452268449425048</c:v>
                </c:pt>
                <c:pt idx="84">
                  <c:v>2.9613542274353839</c:v>
                </c:pt>
                <c:pt idx="85">
                  <c:v>2.8764343930318104</c:v>
                </c:pt>
                <c:pt idx="86">
                  <c:v>2.7902523666009871</c:v>
                </c:pt>
                <c:pt idx="87">
                  <c:v>2.7025547128810965</c:v>
                </c:pt>
                <c:pt idx="88">
                  <c:v>2.6130381037164394</c:v>
                </c:pt>
                <c:pt idx="89">
                  <c:v>2.5213332841741565</c:v>
                </c:pt>
                <c:pt idx="90">
                  <c:v>2.4269819668934116</c:v>
                </c:pt>
                <c:pt idx="91">
                  <c:v>2.3294024593849203</c:v>
                </c:pt>
                <c:pt idx="92">
                  <c:v>2.2278365562013658</c:v>
                </c:pt>
                <c:pt idx="93">
                  <c:v>2.1212636249753092</c:v>
                </c:pt>
                <c:pt idx="94">
                  <c:v>2.0082534568760559</c:v>
                </c:pt>
                <c:pt idx="95">
                  <c:v>1.8866951431141208</c:v>
                </c:pt>
                <c:pt idx="96">
                  <c:v>1.7532465428447415</c:v>
                </c:pt>
                <c:pt idx="97">
                  <c:v>1.6020524111849275</c:v>
                </c:pt>
                <c:pt idx="98">
                  <c:v>1.4210585958790702</c:v>
                </c:pt>
                <c:pt idx="99">
                  <c:v>1.1763905339248384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373344"/>
        <c:axId val="462368992"/>
      </c:scatterChart>
      <c:valAx>
        <c:axId val="46237334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600" b="1"/>
                  <a:t>Dundee Rank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2368992"/>
        <c:crosses val="autoZero"/>
        <c:crossBetween val="midCat"/>
        <c:majorUnit val="10"/>
      </c:valAx>
      <c:valAx>
        <c:axId val="462368992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600" b="1"/>
                  <a:t>Dundee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237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00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noProof="0" dirty="0" smtClean="0"/>
              <a:t>Forecast (1845)</a:t>
            </a:r>
            <a:r>
              <a:rPr lang="en-GB" sz="1600" b="1" baseline="0" noProof="0" dirty="0" smtClean="0"/>
              <a:t> </a:t>
            </a:r>
            <a:r>
              <a:rPr lang="en-GB" sz="1600" b="1" noProof="0" dirty="0" smtClean="0"/>
              <a:t>Population</a:t>
            </a:r>
            <a:r>
              <a:rPr lang="en-GB" sz="1600" b="1" baseline="0" noProof="0" dirty="0" smtClean="0"/>
              <a:t> Growth </a:t>
            </a:r>
            <a:r>
              <a:rPr lang="en-GB" sz="1600" b="1" noProof="0" dirty="0" smtClean="0"/>
              <a:t>USA </a:t>
            </a:r>
          </a:p>
          <a:p>
            <a:pPr>
              <a:defRPr lang="en-GB" sz="1600" b="1" noProof="0"/>
            </a:pPr>
            <a:r>
              <a:rPr lang="en-GB" sz="1600" b="1" baseline="0" noProof="0" dirty="0" smtClean="0"/>
              <a:t> from</a:t>
            </a:r>
            <a:r>
              <a:rPr lang="en-GB" sz="1600" b="1" noProof="0" dirty="0" smtClean="0"/>
              <a:t> </a:t>
            </a:r>
            <a:r>
              <a:rPr lang="en-GB" sz="1600" b="1" noProof="0" dirty="0"/>
              <a:t>1790 </a:t>
            </a:r>
            <a:r>
              <a:rPr lang="en-GB" sz="1600" b="1" noProof="0" dirty="0" smtClean="0"/>
              <a:t>t0</a:t>
            </a:r>
            <a:r>
              <a:rPr lang="en-GB" sz="1600" b="1" baseline="0" noProof="0" dirty="0" smtClean="0"/>
              <a:t> 1</a:t>
            </a:r>
            <a:r>
              <a:rPr lang="en-GB" sz="1600" b="1" noProof="0" dirty="0" smtClean="0"/>
              <a:t>940</a:t>
            </a:r>
            <a:endParaRPr lang="en-GB" sz="1600" b="1" noProof="0" dirty="0"/>
          </a:p>
        </c:rich>
      </c:tx>
      <c:layout>
        <c:manualLayout>
          <c:xMode val="edge"/>
          <c:yMode val="edge"/>
          <c:x val="0.14260822634946585"/>
          <c:y val="2.3098302368671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00" b="1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3"/>
          <c:tx>
            <c:v>Logistisch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'Amerikaanse populatie'!$B$2:$B$17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'Amerikaanse populatie'!$K$2:$K$17</c:f>
              <c:numCache>
                <c:formatCode>#,##0</c:formatCode>
                <c:ptCount val="16"/>
                <c:pt idx="0">
                  <c:v>3928.9999999999995</c:v>
                </c:pt>
                <c:pt idx="1">
                  <c:v>5357.6059279879673</c:v>
                </c:pt>
                <c:pt idx="2">
                  <c:v>7285.0972719361971</c:v>
                </c:pt>
                <c:pt idx="3">
                  <c:v>9868.55933863481</c:v>
                </c:pt>
                <c:pt idx="4">
                  <c:v>13300.729994919127</c:v>
                </c:pt>
                <c:pt idx="5">
                  <c:v>17807.212936433771</c:v>
                </c:pt>
                <c:pt idx="6">
                  <c:v>23633.946585547568</c:v>
                </c:pt>
                <c:pt idx="7">
                  <c:v>31019.670222515288</c:v>
                </c:pt>
                <c:pt idx="8">
                  <c:v>40149.525210045926</c:v>
                </c:pt>
                <c:pt idx="9">
                  <c:v>51091.702277343968</c:v>
                </c:pt>
                <c:pt idx="10">
                  <c:v>63730.193236123101</c:v>
                </c:pt>
                <c:pt idx="11">
                  <c:v>77719.708824662914</c:v>
                </c:pt>
                <c:pt idx="12">
                  <c:v>92493.636078218886</c:v>
                </c:pt>
                <c:pt idx="13">
                  <c:v>107341.30697292028</c:v>
                </c:pt>
                <c:pt idx="14">
                  <c:v>121537.92731065967</c:v>
                </c:pt>
                <c:pt idx="15">
                  <c:v>134479.95440727068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370624"/>
        <c:axId val="462372256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Logistisch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'Amerikaanse populatie'!$B$2:$B$17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'Amerikaanse populatie'!$K$2:$K$17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3928.9999999999995</c:v>
                      </c:pt>
                      <c:pt idx="1">
                        <c:v>5357.6059279879673</c:v>
                      </c:pt>
                      <c:pt idx="2">
                        <c:v>7285.0972719361971</c:v>
                      </c:pt>
                      <c:pt idx="3">
                        <c:v>9868.55933863481</c:v>
                      </c:pt>
                      <c:pt idx="4">
                        <c:v>13300.729994919127</c:v>
                      </c:pt>
                      <c:pt idx="5">
                        <c:v>17807.212936433771</c:v>
                      </c:pt>
                      <c:pt idx="6">
                        <c:v>23633.946585547568</c:v>
                      </c:pt>
                      <c:pt idx="7">
                        <c:v>31019.670222515288</c:v>
                      </c:pt>
                      <c:pt idx="8">
                        <c:v>40149.525210045926</c:v>
                      </c:pt>
                      <c:pt idx="9">
                        <c:v>51091.702277343968</c:v>
                      </c:pt>
                      <c:pt idx="10">
                        <c:v>63730.193236123101</c:v>
                      </c:pt>
                      <c:pt idx="11">
                        <c:v>77719.708824662914</c:v>
                      </c:pt>
                      <c:pt idx="12">
                        <c:v>92493.636078218886</c:v>
                      </c:pt>
                      <c:pt idx="13">
                        <c:v>107341.30697292028</c:v>
                      </c:pt>
                      <c:pt idx="14">
                        <c:v>121537.92731065967</c:v>
                      </c:pt>
                      <c:pt idx="15">
                        <c:v>134479.95440727068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3"/>
                <c:order val="1"/>
                <c:tx>
                  <c:v>Data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'Amerikaanse populatie'!$B$2:$B$17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'Amerikaanse populatie'!$C$2:$C$17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3929</c:v>
                      </c:pt>
                      <c:pt idx="1">
                        <c:v>5308</c:v>
                      </c:pt>
                      <c:pt idx="2">
                        <c:v>7240</c:v>
                      </c:pt>
                      <c:pt idx="3">
                        <c:v>9638</c:v>
                      </c:pt>
                      <c:pt idx="4">
                        <c:v>12866</c:v>
                      </c:pt>
                      <c:pt idx="5">
                        <c:v>17069</c:v>
                      </c:pt>
                      <c:pt idx="6">
                        <c:v>23192</c:v>
                      </c:pt>
                      <c:pt idx="7">
                        <c:v>31443</c:v>
                      </c:pt>
                      <c:pt idx="8">
                        <c:v>38558</c:v>
                      </c:pt>
                      <c:pt idx="9">
                        <c:v>50156</c:v>
                      </c:pt>
                      <c:pt idx="10">
                        <c:v>62948</c:v>
                      </c:pt>
                      <c:pt idx="11">
                        <c:v>75996</c:v>
                      </c:pt>
                      <c:pt idx="12">
                        <c:v>91972</c:v>
                      </c:pt>
                      <c:pt idx="13">
                        <c:v>105711</c:v>
                      </c:pt>
                      <c:pt idx="14">
                        <c:v>122775</c:v>
                      </c:pt>
                      <c:pt idx="15">
                        <c:v>131669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scatterChart>
        <c:scatterStyle val="lineMarker"/>
        <c:varyColors val="0"/>
        <c:ser>
          <c:idx val="0"/>
          <c:order val="2"/>
          <c:tx>
            <c:v>Data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'Amerikaanse populatie'!$B$2:$B$17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'Amerikaanse populatie'!$C$2:$C$17</c:f>
              <c:numCache>
                <c:formatCode>#,##0</c:formatCode>
                <c:ptCount val="16"/>
                <c:pt idx="0">
                  <c:v>3929</c:v>
                </c:pt>
                <c:pt idx="1">
                  <c:v>5308</c:v>
                </c:pt>
                <c:pt idx="2">
                  <c:v>7240</c:v>
                </c:pt>
                <c:pt idx="3">
                  <c:v>9638</c:v>
                </c:pt>
                <c:pt idx="4">
                  <c:v>12866</c:v>
                </c:pt>
                <c:pt idx="5">
                  <c:v>17069</c:v>
                </c:pt>
                <c:pt idx="6">
                  <c:v>23192</c:v>
                </c:pt>
                <c:pt idx="7">
                  <c:v>31443</c:v>
                </c:pt>
                <c:pt idx="8">
                  <c:v>38558</c:v>
                </c:pt>
                <c:pt idx="9">
                  <c:v>50156</c:v>
                </c:pt>
                <c:pt idx="10">
                  <c:v>62948</c:v>
                </c:pt>
                <c:pt idx="11">
                  <c:v>75996</c:v>
                </c:pt>
                <c:pt idx="12">
                  <c:v>91972</c:v>
                </c:pt>
                <c:pt idx="13">
                  <c:v>105711</c:v>
                </c:pt>
                <c:pt idx="14">
                  <c:v>122775</c:v>
                </c:pt>
                <c:pt idx="15">
                  <c:v>131669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370624"/>
        <c:axId val="462372256"/>
      </c:scatterChart>
      <c:valAx>
        <c:axId val="462370624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400" b="1" dirty="0" smtClean="0"/>
                  <a:t>Time </a:t>
                </a:r>
                <a:r>
                  <a:rPr lang="nl-NL" sz="1400" b="1" dirty="0"/>
                  <a:t>in decennia/</a:t>
                </a:r>
                <a:r>
                  <a:rPr lang="nl-NL" sz="1400" b="1" i="1" dirty="0"/>
                  <a:t>t</a:t>
                </a:r>
                <a:r>
                  <a:rPr lang="nl-NL" sz="1400" b="1" dirty="0"/>
                  <a:t> = </a:t>
                </a:r>
                <a:r>
                  <a:rPr lang="nl-NL" sz="1400" b="1" dirty="0" smtClean="0"/>
                  <a:t>0: </a:t>
                </a:r>
                <a:r>
                  <a:rPr lang="nl-NL" sz="1400" b="1" dirty="0"/>
                  <a:t>1790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2372256"/>
        <c:crosses val="autoZero"/>
        <c:crossBetween val="midCat"/>
        <c:majorUnit val="1"/>
      </c:valAx>
      <c:valAx>
        <c:axId val="462372256"/>
        <c:scaling>
          <c:orientation val="minMax"/>
          <c:max val="1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400" b="1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noProof="0" dirty="0" smtClean="0"/>
                  <a:t>Population </a:t>
                </a:r>
                <a:r>
                  <a:rPr lang="en-GB" sz="1400" b="1" noProof="0" dirty="0"/>
                  <a:t>(x1000)</a:t>
                </a:r>
              </a:p>
            </c:rich>
          </c:tx>
          <c:layout>
            <c:manualLayout>
              <c:xMode val="edge"/>
              <c:yMode val="edge"/>
              <c:x val="1.7050164306813966E-2"/>
              <c:y val="0.25878328320661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400" b="1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2370624"/>
        <c:crosses val="autoZero"/>
        <c:crossBetween val="midCat"/>
        <c:majorUnit val="25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19893638506406"/>
          <c:y val="0.50304048470189799"/>
          <c:w val="0.23852760559007333"/>
          <c:h val="0.12544695739270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600" b="1"/>
              <a:t>Probability of passing the test vs study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scatterChart>
        <c:scatterStyle val="lineMarker"/>
        <c:varyColors val="0"/>
        <c:ser>
          <c:idx val="3"/>
          <c:order val="3"/>
          <c:tx>
            <c:v>Data class last year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Studietijd!$B$2:$B$21</c:f>
              <c:numCache>
                <c:formatCode>0.0</c:formatCode>
                <c:ptCount val="20"/>
                <c:pt idx="0">
                  <c:v>1.1000000000000001</c:v>
                </c:pt>
                <c:pt idx="1">
                  <c:v>3.2</c:v>
                </c:pt>
                <c:pt idx="2">
                  <c:v>2.7</c:v>
                </c:pt>
                <c:pt idx="3">
                  <c:v>2.2000000000000002</c:v>
                </c:pt>
                <c:pt idx="4">
                  <c:v>4.2</c:v>
                </c:pt>
                <c:pt idx="5">
                  <c:v>2.8</c:v>
                </c:pt>
                <c:pt idx="6">
                  <c:v>5.2</c:v>
                </c:pt>
                <c:pt idx="7">
                  <c:v>1.9</c:v>
                </c:pt>
                <c:pt idx="8">
                  <c:v>3.1</c:v>
                </c:pt>
                <c:pt idx="9">
                  <c:v>4.8</c:v>
                </c:pt>
                <c:pt idx="10">
                  <c:v>2.1</c:v>
                </c:pt>
                <c:pt idx="11">
                  <c:v>3</c:v>
                </c:pt>
                <c:pt idx="12">
                  <c:v>4</c:v>
                </c:pt>
                <c:pt idx="13">
                  <c:v>3.2</c:v>
                </c:pt>
                <c:pt idx="14">
                  <c:v>3.9</c:v>
                </c:pt>
                <c:pt idx="15">
                  <c:v>2.4</c:v>
                </c:pt>
                <c:pt idx="16">
                  <c:v>5</c:v>
                </c:pt>
                <c:pt idx="17">
                  <c:v>4.5</c:v>
                </c:pt>
                <c:pt idx="18">
                  <c:v>2.1</c:v>
                </c:pt>
                <c:pt idx="19">
                  <c:v>6</c:v>
                </c:pt>
              </c:numCache>
            </c:numRef>
          </c:xVal>
          <c:yVal>
            <c:numRef>
              <c:f>Studietijd!$C$2:$C$21</c:f>
              <c:numCache>
                <c:formatCode>0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374976"/>
        <c:axId val="462377152"/>
      </c:scatterChart>
      <c:scatterChart>
        <c:scatterStyle val="smoothMarker"/>
        <c:varyColors val="0"/>
        <c:ser>
          <c:idx val="0"/>
          <c:order val="0"/>
          <c:tx>
            <c:v>MLE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Studietijd!$K$1:$K$71</c:f>
              <c:numCache>
                <c:formatCode>General</c:formatCode>
                <c:ptCount val="7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</c:numCache>
            </c:numRef>
          </c:xVal>
          <c:yVal>
            <c:numRef>
              <c:f>Studietijd!$L$1:$L$71</c:f>
              <c:numCache>
                <c:formatCode>General</c:formatCode>
                <c:ptCount val="71"/>
                <c:pt idx="0">
                  <c:v>2.1148374153617255E-3</c:v>
                </c:pt>
                <c:pt idx="1">
                  <c:v>2.6188312782979284E-3</c:v>
                </c:pt>
                <c:pt idx="2">
                  <c:v>3.2425432948223754E-3</c:v>
                </c:pt>
                <c:pt idx="3">
                  <c:v>4.0142033637551866E-3</c:v>
                </c:pt>
                <c:pt idx="4">
                  <c:v>4.9685876069039958E-3</c:v>
                </c:pt>
                <c:pt idx="5">
                  <c:v>6.1484777085084041E-3</c:v>
                </c:pt>
                <c:pt idx="6">
                  <c:v>7.6064143469668499E-3</c:v>
                </c:pt>
                <c:pt idx="7">
                  <c:v>9.4067870763827055E-3</c:v>
                </c:pt>
                <c:pt idx="8">
                  <c:v>1.1628299337650916E-2</c:v>
                </c:pt>
                <c:pt idx="9">
                  <c:v>1.43668363151776E-2</c:v>
                </c:pt>
                <c:pt idx="10">
                  <c:v>1.7738740754575433E-2</c:v>
                </c:pt>
                <c:pt idx="11">
                  <c:v>2.1884461489040052E-2</c:v>
                </c:pt>
                <c:pt idx="12">
                  <c:v>2.6972473053322732E-2</c:v>
                </c:pt>
                <c:pt idx="13">
                  <c:v>3.3203262031447578E-2</c:v>
                </c:pt>
                <c:pt idx="14">
                  <c:v>4.0813024909319429E-2</c:v>
                </c:pt>
                <c:pt idx="15">
                  <c:v>5.0076512181312649E-2</c:v>
                </c:pt>
                <c:pt idx="16">
                  <c:v>6.1308178830312865E-2</c:v>
                </c:pt>
                <c:pt idx="17">
                  <c:v>7.4860470878118368E-2</c:v>
                </c:pt>
                <c:pt idx="18">
                  <c:v>9.1117728411636678E-2</c:v>
                </c:pt>
                <c:pt idx="19">
                  <c:v>0.11048390089294613</c:v>
                </c:pt>
                <c:pt idx="20">
                  <c:v>0.13336219960993745</c:v>
                </c:pt>
                <c:pt idx="21">
                  <c:v>0.16012517604447046</c:v>
                </c:pt>
                <c:pt idx="22">
                  <c:v>0.19107477990745592</c:v>
                </c:pt>
                <c:pt idx="23">
                  <c:v>0.22639393708586986</c:v>
                </c:pt>
                <c:pt idx="24">
                  <c:v>0.2660940983473894</c:v>
                </c:pt>
                <c:pt idx="25">
                  <c:v>0.30996660520634089</c:v>
                </c:pt>
                <c:pt idx="26">
                  <c:v>0.35754856330732088</c:v>
                </c:pt>
                <c:pt idx="27">
                  <c:v>0.40811469095609831</c:v>
                </c:pt>
                <c:pt idx="28">
                  <c:v>0.46070389644585535</c:v>
                </c:pt>
                <c:pt idx="29">
                  <c:v>0.5141827307881488</c:v>
                </c:pt>
                <c:pt idx="30">
                  <c:v>0.56733876483500445</c:v>
                </c:pt>
                <c:pt idx="31">
                  <c:v>0.61898845209896991</c:v>
                </c:pt>
                <c:pt idx="32">
                  <c:v>0.66807963972407047</c:v>
                </c:pt>
                <c:pt idx="33">
                  <c:v>0.71377053556284287</c:v>
                </c:pt>
                <c:pt idx="34">
                  <c:v>0.75547388711972929</c:v>
                </c:pt>
                <c:pt idx="35">
                  <c:v>0.79286439129285413</c:v>
                </c:pt>
                <c:pt idx="36">
                  <c:v>0.82585542745445273</c:v>
                </c:pt>
                <c:pt idx="37">
                  <c:v>0.85455579994739128</c:v>
                </c:pt>
                <c:pt idx="38">
                  <c:v>0.8792179021583606</c:v>
                </c:pt>
                <c:pt idx="39">
                  <c:v>0.90018664025766104</c:v>
                </c:pt>
                <c:pt idx="40">
                  <c:v>0.91785515276402141</c:v>
                </c:pt>
                <c:pt idx="41">
                  <c:v>0.93263013384876658</c:v>
                </c:pt>
                <c:pt idx="42">
                  <c:v>0.9449071258321029</c:v>
                </c:pt>
                <c:pt idx="43">
                  <c:v>0.95505466706509257</c:v>
                </c:pt>
                <c:pt idx="44">
                  <c:v>0.96340552116964151</c:v>
                </c:pt>
                <c:pt idx="45">
                  <c:v>0.97025311156652827</c:v>
                </c:pt>
                <c:pt idx="46">
                  <c:v>0.97585149240733138</c:v>
                </c:pt>
                <c:pt idx="47">
                  <c:v>0.98041751990948622</c:v>
                </c:pt>
                <c:pt idx="48">
                  <c:v>0.98413423436537684</c:v>
                </c:pt>
                <c:pt idx="49">
                  <c:v>0.98715476639347632</c:v>
                </c:pt>
                <c:pt idx="50">
                  <c:v>0.98960632133854298</c:v>
                </c:pt>
                <c:pt idx="51">
                  <c:v>0.99159397323706822</c:v>
                </c:pt>
                <c:pt idx="52">
                  <c:v>0.99320412364347921</c:v>
                </c:pt>
                <c:pt idx="53">
                  <c:v>0.99450756267675322</c:v>
                </c:pt>
                <c:pt idx="54">
                  <c:v>0.99556212108215258</c:v>
                </c:pt>
                <c:pt idx="55">
                  <c:v>0.99641493217285293</c:v>
                </c:pt>
                <c:pt idx="56">
                  <c:v>0.99710433831138601</c:v>
                </c:pt>
                <c:pt idx="57">
                  <c:v>0.99766148324997195</c:v>
                </c:pt>
                <c:pt idx="58">
                  <c:v>0.99811163274342585</c:v>
                </c:pt>
                <c:pt idx="59">
                  <c:v>0.99847526377256779</c:v>
                </c:pt>
                <c:pt idx="60">
                  <c:v>0.99876895902018847</c:v>
                </c:pt>
                <c:pt idx="61">
                  <c:v>0.99900613889246981</c:v>
                </c:pt>
                <c:pt idx="62">
                  <c:v>0.99919765895165158</c:v>
                </c:pt>
                <c:pt idx="63">
                  <c:v>0.99935229644099233</c:v>
                </c:pt>
                <c:pt idx="64">
                  <c:v>0.99947714579941849</c:v>
                </c:pt>
                <c:pt idx="65">
                  <c:v>0.99957793974080578</c:v>
                </c:pt>
                <c:pt idx="66">
                  <c:v>0.99965930961410276</c:v>
                </c:pt>
                <c:pt idx="67">
                  <c:v>0.99972499633658729</c:v>
                </c:pt>
                <c:pt idx="68">
                  <c:v>0.99977802115964443</c:v>
                </c:pt>
                <c:pt idx="69">
                  <c:v>0.99982082383544246</c:v>
                </c:pt>
                <c:pt idx="70">
                  <c:v>0.99985537435518101</c:v>
                </c:pt>
              </c:numCache>
            </c:numRef>
          </c:yVal>
          <c:smooth val="1"/>
        </c:ser>
        <c:ser>
          <c:idx val="2"/>
          <c:order val="2"/>
          <c:tx>
            <c:v>50% line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Studietijd!$K$1:$K$71</c:f>
              <c:numCache>
                <c:formatCode>General</c:formatCode>
                <c:ptCount val="7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</c:numCache>
            </c:numRef>
          </c:xVal>
          <c:yVal>
            <c:numRef>
              <c:f>Studietijd!$N$1:$N$71</c:f>
              <c:numCache>
                <c:formatCode>General</c:formatCode>
                <c:ptCount val="7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</c:numCache>
            </c:numRef>
          </c:yVal>
          <c:smooth val="1"/>
        </c:ser>
        <c:ser>
          <c:idx val="4"/>
          <c:order val="4"/>
          <c:tx>
            <c:v>Max Line</c:v>
          </c:tx>
          <c:spPr>
            <a:ln w="1905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Studietijd!$K$1:$K$71</c:f>
              <c:numCache>
                <c:formatCode>General</c:formatCode>
                <c:ptCount val="7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</c:numCache>
            </c:numRef>
          </c:xVal>
          <c:yVal>
            <c:numRef>
              <c:f>Studietijd!$O$1:$O$71</c:f>
              <c:numCache>
                <c:formatCode>General</c:formatCode>
                <c:ptCount val="7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374976"/>
        <c:axId val="46237715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OLS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Studietijd!$K$1:$K$71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0</c:v>
                      </c:pt>
                      <c:pt idx="1">
                        <c:v>0.1</c:v>
                      </c:pt>
                      <c:pt idx="2">
                        <c:v>0.2</c:v>
                      </c:pt>
                      <c:pt idx="3">
                        <c:v>0.3</c:v>
                      </c:pt>
                      <c:pt idx="4">
                        <c:v>0.4</c:v>
                      </c:pt>
                      <c:pt idx="5">
                        <c:v>0.5</c:v>
                      </c:pt>
                      <c:pt idx="6">
                        <c:v>0.6</c:v>
                      </c:pt>
                      <c:pt idx="7">
                        <c:v>0.7</c:v>
                      </c:pt>
                      <c:pt idx="8">
                        <c:v>0.8</c:v>
                      </c:pt>
                      <c:pt idx="9">
                        <c:v>0.9</c:v>
                      </c:pt>
                      <c:pt idx="10">
                        <c:v>1</c:v>
                      </c:pt>
                      <c:pt idx="11">
                        <c:v>1.1000000000000001</c:v>
                      </c:pt>
                      <c:pt idx="12">
                        <c:v>1.2</c:v>
                      </c:pt>
                      <c:pt idx="13">
                        <c:v>1.3</c:v>
                      </c:pt>
                      <c:pt idx="14">
                        <c:v>1.4</c:v>
                      </c:pt>
                      <c:pt idx="15">
                        <c:v>1.5</c:v>
                      </c:pt>
                      <c:pt idx="16">
                        <c:v>1.6</c:v>
                      </c:pt>
                      <c:pt idx="17">
                        <c:v>1.7</c:v>
                      </c:pt>
                      <c:pt idx="18">
                        <c:v>1.8</c:v>
                      </c:pt>
                      <c:pt idx="19">
                        <c:v>1.9</c:v>
                      </c:pt>
                      <c:pt idx="20">
                        <c:v>2</c:v>
                      </c:pt>
                      <c:pt idx="21">
                        <c:v>2.1</c:v>
                      </c:pt>
                      <c:pt idx="22">
                        <c:v>2.2000000000000002</c:v>
                      </c:pt>
                      <c:pt idx="23">
                        <c:v>2.2999999999999998</c:v>
                      </c:pt>
                      <c:pt idx="24">
                        <c:v>2.4</c:v>
                      </c:pt>
                      <c:pt idx="25">
                        <c:v>2.5</c:v>
                      </c:pt>
                      <c:pt idx="26">
                        <c:v>2.6</c:v>
                      </c:pt>
                      <c:pt idx="27">
                        <c:v>2.7</c:v>
                      </c:pt>
                      <c:pt idx="28">
                        <c:v>2.8</c:v>
                      </c:pt>
                      <c:pt idx="29">
                        <c:v>2.9</c:v>
                      </c:pt>
                      <c:pt idx="30">
                        <c:v>3</c:v>
                      </c:pt>
                      <c:pt idx="31">
                        <c:v>3.1</c:v>
                      </c:pt>
                      <c:pt idx="32">
                        <c:v>3.2</c:v>
                      </c:pt>
                      <c:pt idx="33">
                        <c:v>3.3</c:v>
                      </c:pt>
                      <c:pt idx="34">
                        <c:v>3.4</c:v>
                      </c:pt>
                      <c:pt idx="35">
                        <c:v>3.5</c:v>
                      </c:pt>
                      <c:pt idx="36">
                        <c:v>3.6</c:v>
                      </c:pt>
                      <c:pt idx="37">
                        <c:v>3.7</c:v>
                      </c:pt>
                      <c:pt idx="38">
                        <c:v>3.8</c:v>
                      </c:pt>
                      <c:pt idx="39">
                        <c:v>3.9</c:v>
                      </c:pt>
                      <c:pt idx="40">
                        <c:v>4</c:v>
                      </c:pt>
                      <c:pt idx="41">
                        <c:v>4.0999999999999996</c:v>
                      </c:pt>
                      <c:pt idx="42">
                        <c:v>4.2</c:v>
                      </c:pt>
                      <c:pt idx="43">
                        <c:v>4.3</c:v>
                      </c:pt>
                      <c:pt idx="44">
                        <c:v>4.4000000000000004</c:v>
                      </c:pt>
                      <c:pt idx="45">
                        <c:v>4.5</c:v>
                      </c:pt>
                      <c:pt idx="46">
                        <c:v>4.5999999999999996</c:v>
                      </c:pt>
                      <c:pt idx="47">
                        <c:v>4.7</c:v>
                      </c:pt>
                      <c:pt idx="48">
                        <c:v>4.8</c:v>
                      </c:pt>
                      <c:pt idx="49">
                        <c:v>4.9000000000000004</c:v>
                      </c:pt>
                      <c:pt idx="50">
                        <c:v>5</c:v>
                      </c:pt>
                      <c:pt idx="51">
                        <c:v>5.0999999999999996</c:v>
                      </c:pt>
                      <c:pt idx="52">
                        <c:v>5.2</c:v>
                      </c:pt>
                      <c:pt idx="53">
                        <c:v>5.3</c:v>
                      </c:pt>
                      <c:pt idx="54">
                        <c:v>5.4</c:v>
                      </c:pt>
                      <c:pt idx="55">
                        <c:v>5.5</c:v>
                      </c:pt>
                      <c:pt idx="56">
                        <c:v>5.6</c:v>
                      </c:pt>
                      <c:pt idx="57">
                        <c:v>5.7</c:v>
                      </c:pt>
                      <c:pt idx="58">
                        <c:v>5.8</c:v>
                      </c:pt>
                      <c:pt idx="59">
                        <c:v>5.9</c:v>
                      </c:pt>
                      <c:pt idx="60">
                        <c:v>6</c:v>
                      </c:pt>
                      <c:pt idx="61">
                        <c:v>6.1</c:v>
                      </c:pt>
                      <c:pt idx="62">
                        <c:v>6.2</c:v>
                      </c:pt>
                      <c:pt idx="63">
                        <c:v>6.3</c:v>
                      </c:pt>
                      <c:pt idx="64">
                        <c:v>6.4</c:v>
                      </c:pt>
                      <c:pt idx="65">
                        <c:v>6.5</c:v>
                      </c:pt>
                      <c:pt idx="66">
                        <c:v>6.6</c:v>
                      </c:pt>
                      <c:pt idx="67">
                        <c:v>6.7</c:v>
                      </c:pt>
                      <c:pt idx="68">
                        <c:v>6.8</c:v>
                      </c:pt>
                      <c:pt idx="69">
                        <c:v>6.9</c:v>
                      </c:pt>
                      <c:pt idx="70">
                        <c:v>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Studietijd!$M$1:$M$71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-0.27293505174274668</c:v>
                      </c:pt>
                      <c:pt idx="1">
                        <c:v>-0.24703193448035063</c:v>
                      </c:pt>
                      <c:pt idx="2">
                        <c:v>-0.2211288172179546</c:v>
                      </c:pt>
                      <c:pt idx="3">
                        <c:v>-0.19522569995555855</c:v>
                      </c:pt>
                      <c:pt idx="4">
                        <c:v>-0.16932258269316253</c:v>
                      </c:pt>
                      <c:pt idx="5">
                        <c:v>-0.14341946543076647</c:v>
                      </c:pt>
                      <c:pt idx="6">
                        <c:v>-0.11751634816837045</c:v>
                      </c:pt>
                      <c:pt idx="7">
                        <c:v>-9.1613230905974397E-2</c:v>
                      </c:pt>
                      <c:pt idx="8">
                        <c:v>-6.5710113643578344E-2</c:v>
                      </c:pt>
                      <c:pt idx="9">
                        <c:v>-3.9806996381182291E-2</c:v>
                      </c:pt>
                      <c:pt idx="10">
                        <c:v>-1.3903879118786266E-2</c:v>
                      </c:pt>
                      <c:pt idx="11">
                        <c:v>1.1999238143609814E-2</c:v>
                      </c:pt>
                      <c:pt idx="12">
                        <c:v>3.7902355406005783E-2</c:v>
                      </c:pt>
                      <c:pt idx="13">
                        <c:v>6.3805472668401864E-2</c:v>
                      </c:pt>
                      <c:pt idx="14">
                        <c:v>8.9708589930797888E-2</c:v>
                      </c:pt>
                      <c:pt idx="15">
                        <c:v>0.11561170719319391</c:v>
                      </c:pt>
                      <c:pt idx="16">
                        <c:v>0.14151482445558999</c:v>
                      </c:pt>
                      <c:pt idx="17">
                        <c:v>0.16741794171798602</c:v>
                      </c:pt>
                      <c:pt idx="18">
                        <c:v>0.1933210589803821</c:v>
                      </c:pt>
                      <c:pt idx="19">
                        <c:v>0.21922417624277807</c:v>
                      </c:pt>
                      <c:pt idx="20">
                        <c:v>0.24512729350517415</c:v>
                      </c:pt>
                      <c:pt idx="21">
                        <c:v>0.27103041076757017</c:v>
                      </c:pt>
                      <c:pt idx="22">
                        <c:v>0.29693352802996631</c:v>
                      </c:pt>
                      <c:pt idx="23">
                        <c:v>0.32283664529236222</c:v>
                      </c:pt>
                      <c:pt idx="24">
                        <c:v>0.34873976255475825</c:v>
                      </c:pt>
                      <c:pt idx="25">
                        <c:v>0.37464287981715438</c:v>
                      </c:pt>
                      <c:pt idx="26">
                        <c:v>0.40054599707955041</c:v>
                      </c:pt>
                      <c:pt idx="27">
                        <c:v>0.42644911434194643</c:v>
                      </c:pt>
                      <c:pt idx="28">
                        <c:v>0.45235223160434246</c:v>
                      </c:pt>
                      <c:pt idx="29">
                        <c:v>0.47825534886673848</c:v>
                      </c:pt>
                      <c:pt idx="30">
                        <c:v>0.50415846612913451</c:v>
                      </c:pt>
                      <c:pt idx="31">
                        <c:v>0.53006158339153064</c:v>
                      </c:pt>
                      <c:pt idx="32">
                        <c:v>0.55596470065392667</c:v>
                      </c:pt>
                      <c:pt idx="33">
                        <c:v>0.58186781791632269</c:v>
                      </c:pt>
                      <c:pt idx="34">
                        <c:v>0.60777093517871872</c:v>
                      </c:pt>
                      <c:pt idx="35">
                        <c:v>0.63367405244111474</c:v>
                      </c:pt>
                      <c:pt idx="36">
                        <c:v>0.65957716970351088</c:v>
                      </c:pt>
                      <c:pt idx="37">
                        <c:v>0.6854802869659069</c:v>
                      </c:pt>
                      <c:pt idx="38">
                        <c:v>0.71138340422830282</c:v>
                      </c:pt>
                      <c:pt idx="39">
                        <c:v>0.73728652149069895</c:v>
                      </c:pt>
                      <c:pt idx="40">
                        <c:v>0.76318963875309498</c:v>
                      </c:pt>
                      <c:pt idx="41">
                        <c:v>0.789092756015491</c:v>
                      </c:pt>
                      <c:pt idx="42">
                        <c:v>0.81499587327788703</c:v>
                      </c:pt>
                      <c:pt idx="43">
                        <c:v>0.84089899054028305</c:v>
                      </c:pt>
                      <c:pt idx="44">
                        <c:v>0.8668021078026793</c:v>
                      </c:pt>
                      <c:pt idx="45">
                        <c:v>0.8927052250650751</c:v>
                      </c:pt>
                      <c:pt idx="46">
                        <c:v>0.91860834232747113</c:v>
                      </c:pt>
                      <c:pt idx="47">
                        <c:v>0.94451145958986737</c:v>
                      </c:pt>
                      <c:pt idx="48">
                        <c:v>0.97041457685226318</c:v>
                      </c:pt>
                      <c:pt idx="49">
                        <c:v>0.99631769411465942</c:v>
                      </c:pt>
                      <c:pt idx="50">
                        <c:v>1.0222208113770554</c:v>
                      </c:pt>
                      <c:pt idx="51">
                        <c:v>1.0481239286394513</c:v>
                      </c:pt>
                      <c:pt idx="52">
                        <c:v>1.0740270459018475</c:v>
                      </c:pt>
                      <c:pt idx="53">
                        <c:v>1.0999301631642435</c:v>
                      </c:pt>
                      <c:pt idx="54">
                        <c:v>1.1258332804266395</c:v>
                      </c:pt>
                      <c:pt idx="55">
                        <c:v>1.1517363976890356</c:v>
                      </c:pt>
                      <c:pt idx="56">
                        <c:v>1.1776395149514316</c:v>
                      </c:pt>
                      <c:pt idx="57">
                        <c:v>1.2035426322138276</c:v>
                      </c:pt>
                      <c:pt idx="58">
                        <c:v>1.2294457494762236</c:v>
                      </c:pt>
                      <c:pt idx="59">
                        <c:v>1.2553488667386199</c:v>
                      </c:pt>
                      <c:pt idx="60">
                        <c:v>1.2812519840010157</c:v>
                      </c:pt>
                      <c:pt idx="61">
                        <c:v>1.3071551012634117</c:v>
                      </c:pt>
                      <c:pt idx="62">
                        <c:v>1.333058218525808</c:v>
                      </c:pt>
                      <c:pt idx="63">
                        <c:v>1.358961335788204</c:v>
                      </c:pt>
                      <c:pt idx="64">
                        <c:v>1.3848644530506</c:v>
                      </c:pt>
                      <c:pt idx="65">
                        <c:v>1.410767570312996</c:v>
                      </c:pt>
                      <c:pt idx="66">
                        <c:v>1.4366706875753921</c:v>
                      </c:pt>
                      <c:pt idx="67">
                        <c:v>1.4625738048377881</c:v>
                      </c:pt>
                      <c:pt idx="68">
                        <c:v>1.4884769221001841</c:v>
                      </c:pt>
                      <c:pt idx="69">
                        <c:v>1.5143800393625804</c:v>
                      </c:pt>
                      <c:pt idx="70">
                        <c:v>1.5402831566249762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462374976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200" b="1" dirty="0"/>
                  <a:t>Time in</a:t>
                </a:r>
                <a:r>
                  <a:rPr lang="nl-NL" sz="1200" b="1" baseline="0" dirty="0"/>
                  <a:t> </a:t>
                </a:r>
                <a:r>
                  <a:rPr lang="nl-NL" sz="1200" b="1" baseline="0" dirty="0" err="1"/>
                  <a:t>study</a:t>
                </a:r>
                <a:r>
                  <a:rPr lang="nl-NL" sz="1200" b="1" baseline="0" dirty="0"/>
                  <a:t>-units</a:t>
                </a:r>
                <a:endParaRPr lang="nl-NL" sz="1200" b="1" dirty="0"/>
              </a:p>
            </c:rich>
          </c:tx>
          <c:layout>
            <c:manualLayout>
              <c:xMode val="edge"/>
              <c:yMode val="edge"/>
              <c:x val="0.38090012323326378"/>
              <c:y val="0.93109176356670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2377152"/>
        <c:crosses val="autoZero"/>
        <c:crossBetween val="midCat"/>
        <c:majorUnit val="0.5"/>
      </c:valAx>
      <c:valAx>
        <c:axId val="462377152"/>
        <c:scaling>
          <c:orientation val="minMax"/>
          <c:max val="1.3"/>
          <c:min val="-0.30000000000000004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400" b="1"/>
                  <a:t>Probability</a:t>
                </a:r>
                <a:r>
                  <a:rPr lang="nl-NL" sz="1400" b="1" baseline="0"/>
                  <a:t> of passing </a:t>
                </a:r>
                <a:r>
                  <a:rPr lang="nl-NL" sz="1400" b="1"/>
                  <a:t>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237497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.jpeg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916E7-D40C-4364-971D-852645E17820}" type="datetimeFigureOut">
              <a:rPr lang="nl-NL" smtClean="0"/>
              <a:t>6-7-2020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8291-1B1C-4A69-8476-6F3EEA800CC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357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8457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46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5027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056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68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5582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919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0193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After</a:t>
            </a:r>
            <a:r>
              <a:rPr lang="nl-NL" dirty="0" smtClean="0"/>
              <a:t> the offset for </a:t>
            </a:r>
            <a:r>
              <a:rPr lang="nl-NL" dirty="0" err="1" smtClean="0"/>
              <a:t>women</a:t>
            </a:r>
            <a:r>
              <a:rPr lang="nl-NL" dirty="0" smtClean="0"/>
              <a:t> has been set, the </a:t>
            </a:r>
            <a:r>
              <a:rPr lang="nl-NL" dirty="0" err="1" smtClean="0"/>
              <a:t>remaining</a:t>
            </a:r>
            <a:r>
              <a:rPr lang="nl-NL" baseline="0" dirty="0" smtClean="0"/>
              <a:t> actions are </a:t>
            </a:r>
            <a:r>
              <a:rPr lang="nl-NL" baseline="0" dirty="0" err="1" smtClean="0"/>
              <a:t>identical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those</a:t>
            </a:r>
            <a:r>
              <a:rPr lang="nl-NL" baseline="0" dirty="0" smtClean="0"/>
              <a:t> for 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557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11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787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1. See for </a:t>
            </a:r>
            <a:r>
              <a:rPr lang="nl-NL" dirty="0" err="1" smtClean="0"/>
              <a:t>math</a:t>
            </a:r>
            <a:r>
              <a:rPr lang="nl-NL" dirty="0" smtClean="0"/>
              <a:t> details the </a:t>
            </a:r>
            <a:r>
              <a:rPr lang="nl-NL" dirty="0" err="1" smtClean="0"/>
              <a:t>article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2579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Relative</a:t>
            </a:r>
            <a:r>
              <a:rPr lang="nl-NL" dirty="0" smtClean="0"/>
              <a:t> risk as a </a:t>
            </a:r>
            <a:r>
              <a:rPr lang="nl-NL" dirty="0" err="1" smtClean="0"/>
              <a:t>percentile</a:t>
            </a:r>
            <a:r>
              <a:rPr lang="nl-NL" dirty="0" smtClean="0"/>
              <a:t>: as a </a:t>
            </a:r>
            <a:r>
              <a:rPr lang="nl-NL" dirty="0" err="1" smtClean="0"/>
              <a:t>place</a:t>
            </a:r>
            <a:r>
              <a:rPr lang="nl-NL" dirty="0" smtClean="0"/>
              <a:t> in a </a:t>
            </a:r>
            <a:r>
              <a:rPr lang="nl-NL" dirty="0" err="1" smtClean="0"/>
              <a:t>waiting</a:t>
            </a:r>
            <a:r>
              <a:rPr lang="nl-NL" dirty="0" smtClean="0"/>
              <a:t> queue at a bus stop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83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err="1" smtClean="0"/>
              <a:t>Linear</a:t>
            </a:r>
            <a:r>
              <a:rPr lang="nl-NL" dirty="0" smtClean="0"/>
              <a:t> </a:t>
            </a:r>
            <a:r>
              <a:rPr lang="nl-NL" dirty="0" err="1" smtClean="0"/>
              <a:t>sum</a:t>
            </a:r>
            <a:r>
              <a:rPr lang="nl-NL" dirty="0" smtClean="0"/>
              <a:t> </a:t>
            </a:r>
            <a:r>
              <a:rPr lang="nl-NL" dirty="0" err="1" smtClean="0"/>
              <a:t>which</a:t>
            </a:r>
            <a:r>
              <a:rPr lang="nl-NL" dirty="0" smtClean="0"/>
              <a:t> is </a:t>
            </a:r>
            <a:r>
              <a:rPr lang="nl-NL" dirty="0" err="1" smtClean="0"/>
              <a:t>typical</a:t>
            </a:r>
            <a:r>
              <a:rPr lang="nl-NL" dirty="0" smtClean="0"/>
              <a:t> for OLS</a:t>
            </a:r>
          </a:p>
          <a:p>
            <a:pPr marL="228600" indent="-228600">
              <a:buAutoNum type="arabicPeriod"/>
            </a:pPr>
            <a:r>
              <a:rPr lang="nl-NL" dirty="0" smtClean="0"/>
              <a:t>But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here</a:t>
            </a:r>
            <a:r>
              <a:rPr lang="nl-NL" baseline="0" dirty="0" smtClean="0"/>
              <a:t> in the exponent: </a:t>
            </a:r>
            <a:r>
              <a:rPr lang="nl-NL" baseline="0" dirty="0" err="1" smtClean="0"/>
              <a:t>typical</a:t>
            </a:r>
            <a:r>
              <a:rPr lang="nl-NL" baseline="0" dirty="0" smtClean="0"/>
              <a:t> for </a:t>
            </a:r>
            <a:r>
              <a:rPr lang="nl-NL" baseline="0" dirty="0" err="1" smtClean="0"/>
              <a:t>logistic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regression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219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601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463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Although</a:t>
            </a:r>
            <a:r>
              <a:rPr lang="nl-NL" dirty="0" smtClean="0"/>
              <a:t> a digital </a:t>
            </a:r>
            <a:r>
              <a:rPr lang="nl-NL" dirty="0" err="1" smtClean="0"/>
              <a:t>version</a:t>
            </a:r>
            <a:r>
              <a:rPr lang="nl-NL" dirty="0" smtClean="0"/>
              <a:t> the </a:t>
            </a:r>
            <a:r>
              <a:rPr lang="nl-NL" dirty="0" err="1" smtClean="0"/>
              <a:t>outpunt</a:t>
            </a:r>
            <a:r>
              <a:rPr lang="nl-NL" dirty="0" smtClean="0"/>
              <a:t> is more </a:t>
            </a:r>
            <a:r>
              <a:rPr lang="nl-NL" dirty="0" err="1" smtClean="0"/>
              <a:t>understandable</a:t>
            </a:r>
            <a:r>
              <a:rPr lang="nl-NL" dirty="0" smtClean="0"/>
              <a:t> in </a:t>
            </a:r>
            <a:r>
              <a:rPr lang="nl-NL" dirty="0" err="1" smtClean="0"/>
              <a:t>analogue</a:t>
            </a:r>
            <a:r>
              <a:rPr lang="nl-NL" dirty="0" smtClean="0"/>
              <a:t> form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9347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1. Same </a:t>
            </a:r>
            <a:r>
              <a:rPr lang="nl-NL" dirty="0" err="1" smtClean="0"/>
              <a:t>idea</a:t>
            </a:r>
            <a:r>
              <a:rPr lang="nl-NL" dirty="0" smtClean="0"/>
              <a:t> as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nomograms</a:t>
            </a:r>
            <a:r>
              <a:rPr lang="nl-NL" dirty="0" smtClean="0"/>
              <a:t>: collect </a:t>
            </a:r>
            <a:r>
              <a:rPr lang="nl-NL" dirty="0" err="1" smtClean="0"/>
              <a:t>values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add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. Look in a parallel </a:t>
            </a:r>
            <a:r>
              <a:rPr lang="nl-NL" baseline="0" dirty="0" err="1" smtClean="0"/>
              <a:t>scale</a:t>
            </a:r>
            <a:r>
              <a:rPr lang="nl-NL" baseline="0" dirty="0" smtClean="0"/>
              <a:t> the probability.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8534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err="1" smtClean="0"/>
              <a:t>Vertical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distances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squared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added</a:t>
            </a:r>
            <a:r>
              <a:rPr lang="nl-NL" baseline="0" dirty="0" smtClean="0"/>
              <a:t>. OLS = </a:t>
            </a:r>
            <a:r>
              <a:rPr lang="nl-NL" baseline="0" dirty="0" err="1" smtClean="0"/>
              <a:t>sum</a:t>
            </a:r>
            <a:r>
              <a:rPr lang="nl-NL" baseline="0" dirty="0" smtClean="0"/>
              <a:t> of squares </a:t>
            </a:r>
            <a:r>
              <a:rPr lang="nl-NL" baseline="0" dirty="0" err="1" smtClean="0"/>
              <a:t>minimized</a:t>
            </a:r>
            <a:r>
              <a:rPr lang="nl-NL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OLS = </a:t>
            </a:r>
            <a:r>
              <a:rPr lang="nl-NL" baseline="0" dirty="0" err="1" smtClean="0"/>
              <a:t>Ordinary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Least</a:t>
            </a:r>
            <a:r>
              <a:rPr lang="nl-NL" baseline="0" dirty="0" smtClean="0"/>
              <a:t> Squares.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3930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err="1" smtClean="0"/>
              <a:t>Much</a:t>
            </a:r>
            <a:r>
              <a:rPr lang="nl-NL" dirty="0" smtClean="0"/>
              <a:t> more </a:t>
            </a:r>
            <a:r>
              <a:rPr lang="nl-NL" dirty="0" err="1" smtClean="0"/>
              <a:t>calculation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, but </a:t>
            </a:r>
            <a:r>
              <a:rPr lang="nl-NL" dirty="0" err="1" smtClean="0"/>
              <a:t>with</a:t>
            </a:r>
            <a:r>
              <a:rPr lang="nl-NL" dirty="0" smtClean="0"/>
              <a:t> a computer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simple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do.</a:t>
            </a:r>
          </a:p>
          <a:p>
            <a:pPr marL="228600" indent="-228600">
              <a:buAutoNum type="arabicPeriod"/>
            </a:pPr>
            <a:r>
              <a:rPr lang="nl-NL" dirty="0" err="1" smtClean="0"/>
              <a:t>Befor</a:t>
            </a:r>
            <a:r>
              <a:rPr lang="nl-NL" dirty="0" smtClean="0"/>
              <a:t> the computer </a:t>
            </a:r>
            <a:r>
              <a:rPr lang="nl-NL" dirty="0" err="1" smtClean="0"/>
              <a:t>age</a:t>
            </a:r>
            <a:r>
              <a:rPr lang="nl-NL" dirty="0" smtClean="0"/>
              <a:t> a </a:t>
            </a:r>
            <a:r>
              <a:rPr lang="nl-NL" dirty="0" err="1" smtClean="0"/>
              <a:t>day</a:t>
            </a:r>
            <a:r>
              <a:rPr lang="nl-NL" dirty="0" smtClean="0"/>
              <a:t>-long </a:t>
            </a:r>
            <a:r>
              <a:rPr lang="nl-NL" dirty="0" err="1" smtClean="0"/>
              <a:t>calculation</a:t>
            </a:r>
            <a:r>
              <a:rPr lang="nl-NL" dirty="0" smtClean="0"/>
              <a:t>,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1936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smtClean="0"/>
              <a:t>The </a:t>
            </a:r>
            <a:r>
              <a:rPr lang="nl-NL" dirty="0" err="1" smtClean="0"/>
              <a:t>same</a:t>
            </a:r>
            <a:r>
              <a:rPr lang="nl-NL" dirty="0" smtClean="0"/>
              <a:t> </a:t>
            </a:r>
            <a:r>
              <a:rPr lang="nl-NL" dirty="0" err="1" smtClean="0"/>
              <a:t>principle</a:t>
            </a:r>
            <a:r>
              <a:rPr lang="nl-NL" dirty="0" smtClean="0"/>
              <a:t>: </a:t>
            </a:r>
            <a:r>
              <a:rPr lang="nl-NL" dirty="0" smtClean="0"/>
              <a:t>OLS</a:t>
            </a:r>
          </a:p>
          <a:p>
            <a:pPr marL="228600" indent="-228600">
              <a:buAutoNum type="arabicPeriod"/>
            </a:pPr>
            <a:r>
              <a:rPr lang="nl-NL" dirty="0" err="1" smtClean="0"/>
              <a:t>Matlab</a:t>
            </a:r>
            <a:r>
              <a:rPr lang="nl-NL" dirty="0" smtClean="0"/>
              <a:t>: easy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manipulate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8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dirty="0" smtClean="0"/>
              <a:t>5 </a:t>
            </a:r>
            <a:r>
              <a:rPr lang="nl-NL" dirty="0" err="1" smtClean="0"/>
              <a:t>year’s</a:t>
            </a:r>
            <a:r>
              <a:rPr lang="nl-NL" dirty="0" smtClean="0"/>
              <a:t> risk </a:t>
            </a:r>
            <a:r>
              <a:rPr lang="nl-NL" dirty="0" err="1" smtClean="0"/>
              <a:t>Relative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patient’s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group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sex</a:t>
            </a:r>
            <a:endParaRPr lang="nl-NL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baseline="0" dirty="0" smtClean="0"/>
              <a:t>Diameter 12 cm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6878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smtClean="0"/>
              <a:t>Belgium </a:t>
            </a:r>
            <a:r>
              <a:rPr lang="nl-NL" dirty="0" err="1" smtClean="0"/>
              <a:t>Mathematician</a:t>
            </a:r>
            <a:r>
              <a:rPr lang="nl-NL" dirty="0" smtClean="0"/>
              <a:t>/pupil of Quételet.</a:t>
            </a:r>
          </a:p>
          <a:p>
            <a:pPr marL="228600" indent="-228600">
              <a:buAutoNum type="arabicPeriod"/>
            </a:pPr>
            <a:r>
              <a:rPr lang="nl-NL" dirty="0" smtClean="0"/>
              <a:t>Verhulst was the first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logistic</a:t>
            </a:r>
            <a:r>
              <a:rPr lang="nl-NL" dirty="0" smtClean="0"/>
              <a:t> function.</a:t>
            </a:r>
          </a:p>
          <a:p>
            <a:pPr marL="228600" indent="-228600">
              <a:buAutoNum type="arabicPeriod"/>
            </a:pPr>
            <a:r>
              <a:rPr lang="nl-NL" dirty="0" smtClean="0"/>
              <a:t>Formule </a:t>
            </a:r>
            <a:r>
              <a:rPr lang="nl-NL" dirty="0" err="1" smtClean="0"/>
              <a:t>here</a:t>
            </a:r>
            <a:r>
              <a:rPr lang="nl-NL" dirty="0" smtClean="0"/>
              <a:t> is the standard </a:t>
            </a:r>
            <a:r>
              <a:rPr lang="nl-NL" dirty="0" err="1" smtClean="0"/>
              <a:t>formula</a:t>
            </a:r>
            <a:endParaRPr lang="nl-NL" dirty="0" smtClean="0"/>
          </a:p>
          <a:p>
            <a:pPr marL="228600" indent="-228600">
              <a:buAutoNum type="arabicPeriod"/>
            </a:pPr>
            <a:r>
              <a:rPr lang="nl-NL" dirty="0" smtClean="0"/>
              <a:t>See </a:t>
            </a:r>
            <a:r>
              <a:rPr lang="nl-NL" dirty="0" err="1" smtClean="0"/>
              <a:t>artlce</a:t>
            </a:r>
            <a:r>
              <a:rPr lang="nl-NL" dirty="0" smtClean="0"/>
              <a:t> in MIR 81 KRING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3189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smtClean="0"/>
              <a:t>The</a:t>
            </a:r>
            <a:r>
              <a:rPr lang="nl-NL" baseline="0" dirty="0" smtClean="0"/>
              <a:t> Verhulst </a:t>
            </a:r>
            <a:r>
              <a:rPr lang="nl-NL" baseline="0" dirty="0" err="1" smtClean="0"/>
              <a:t>logistic</a:t>
            </a:r>
            <a:r>
              <a:rPr lang="nl-NL" baseline="0" dirty="0" smtClean="0"/>
              <a:t> function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calculated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Th-</a:t>
            </a:r>
            <a:r>
              <a:rPr lang="nl-NL" baseline="0" dirty="0" err="1" smtClean="0"/>
              <a:t>scale</a:t>
            </a:r>
            <a:r>
              <a:rPr lang="nl-NL" baseline="0" dirty="0" smtClean="0"/>
              <a:t> on slide rule.</a:t>
            </a:r>
          </a:p>
          <a:p>
            <a:pPr marL="228600" indent="-228600">
              <a:buAutoNum type="arabicPeriod"/>
            </a:pP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often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mentioned</a:t>
            </a:r>
            <a:r>
              <a:rPr lang="nl-NL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See </a:t>
            </a:r>
            <a:r>
              <a:rPr lang="nl-NL" baseline="0" dirty="0" err="1" smtClean="0"/>
              <a:t>article</a:t>
            </a:r>
            <a:r>
              <a:rPr lang="nl-NL" baseline="0" dirty="0" smtClean="0"/>
              <a:t> in MIR 81 KRING</a:t>
            </a:r>
          </a:p>
          <a:p>
            <a:pPr marL="228600" indent="-228600">
              <a:buAutoNum type="arabicPeriod"/>
            </a:pPr>
            <a:r>
              <a:rPr lang="nl-NL" baseline="0" dirty="0" err="1" smtClean="0"/>
              <a:t>When</a:t>
            </a:r>
            <a:r>
              <a:rPr lang="nl-NL" baseline="0" dirty="0" smtClean="0"/>
              <a:t> I was </a:t>
            </a:r>
            <a:r>
              <a:rPr lang="nl-NL" baseline="0" dirty="0" err="1" smtClean="0"/>
              <a:t>writing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Verhulst Andries de Man </a:t>
            </a:r>
            <a:r>
              <a:rPr lang="nl-NL" baseline="0" dirty="0" err="1" smtClean="0"/>
              <a:t>told</a:t>
            </a:r>
            <a:r>
              <a:rPr lang="nl-NL" baseline="0" dirty="0" smtClean="0"/>
              <a:t> me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the risk disk.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647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smtClean="0"/>
              <a:t>The </a:t>
            </a:r>
            <a:r>
              <a:rPr lang="nl-NL" dirty="0" err="1" smtClean="0"/>
              <a:t>accuracy</a:t>
            </a:r>
            <a:r>
              <a:rPr lang="nl-NL" dirty="0" smtClean="0"/>
              <a:t> was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discovered</a:t>
            </a:r>
            <a:r>
              <a:rPr lang="nl-NL" baseline="0" dirty="0" smtClean="0"/>
              <a:t> in the 1920’s, long </a:t>
            </a:r>
            <a:r>
              <a:rPr lang="nl-NL" baseline="0" dirty="0" err="1" smtClean="0"/>
              <a:t>after</a:t>
            </a:r>
            <a:r>
              <a:rPr lang="nl-NL" baseline="0" dirty="0" smtClean="0"/>
              <a:t> his </a:t>
            </a:r>
            <a:r>
              <a:rPr lang="nl-NL" baseline="0" dirty="0" err="1" smtClean="0"/>
              <a:t>death</a:t>
            </a:r>
            <a:r>
              <a:rPr lang="nl-NL" baseline="0" dirty="0" smtClean="0"/>
              <a:t>. </a:t>
            </a:r>
          </a:p>
          <a:p>
            <a:pPr marL="228600" indent="-228600">
              <a:buAutoNum type="arabicPeriod"/>
            </a:pPr>
            <a:r>
              <a:rPr lang="nl-NL" baseline="0" dirty="0" err="1" smtClean="0"/>
              <a:t>Nowadays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accurate </a:t>
            </a:r>
            <a:r>
              <a:rPr lang="nl-NL" baseline="0" dirty="0" err="1" smtClean="0"/>
              <a:t>result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considered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potential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fraud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1960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err="1" smtClean="0"/>
              <a:t>Year</a:t>
            </a:r>
            <a:r>
              <a:rPr lang="nl-NL" dirty="0" smtClean="0"/>
              <a:t> 2000 Nobel </a:t>
            </a:r>
            <a:r>
              <a:rPr lang="nl-NL" dirty="0" err="1" smtClean="0"/>
              <a:t>Prize</a:t>
            </a:r>
            <a:r>
              <a:rPr lang="nl-NL" dirty="0" smtClean="0"/>
              <a:t> for </a:t>
            </a:r>
            <a:r>
              <a:rPr lang="nl-NL" dirty="0" err="1" smtClean="0"/>
              <a:t>McFadden</a:t>
            </a:r>
            <a:r>
              <a:rPr lang="nl-NL" dirty="0" smtClean="0"/>
              <a:t> for </a:t>
            </a:r>
            <a:r>
              <a:rPr lang="nl-NL" dirty="0" err="1" smtClean="0"/>
              <a:t>logistic</a:t>
            </a:r>
            <a:r>
              <a:rPr lang="nl-NL" dirty="0" smtClean="0"/>
              <a:t> </a:t>
            </a:r>
            <a:r>
              <a:rPr lang="nl-NL" dirty="0" err="1" smtClean="0"/>
              <a:t>regression</a:t>
            </a:r>
            <a:r>
              <a:rPr lang="nl-NL" dirty="0" smtClean="0"/>
              <a:t> </a:t>
            </a:r>
            <a:r>
              <a:rPr lang="nl-NL" dirty="0" err="1" smtClean="0"/>
              <a:t>applications</a:t>
            </a:r>
            <a:r>
              <a:rPr lang="nl-NL" dirty="0" smtClean="0"/>
              <a:t> in the </a:t>
            </a:r>
            <a:r>
              <a:rPr lang="nl-NL" dirty="0" err="1" smtClean="0"/>
              <a:t>socio-economic</a:t>
            </a:r>
            <a:r>
              <a:rPr lang="nl-NL" dirty="0" smtClean="0"/>
              <a:t> </a:t>
            </a:r>
            <a:r>
              <a:rPr lang="nl-NL" dirty="0" err="1" smtClean="0"/>
              <a:t>sciences</a:t>
            </a:r>
            <a:r>
              <a:rPr lang="nl-NL" dirty="0" smtClean="0"/>
              <a:t>.</a:t>
            </a:r>
          </a:p>
          <a:p>
            <a:pPr marL="228600" indent="-228600">
              <a:buAutoNum type="arabicPeriod"/>
            </a:pP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must </a:t>
            </a:r>
            <a:r>
              <a:rPr lang="nl-NL" dirty="0" err="1" smtClean="0"/>
              <a:t>think</a:t>
            </a:r>
            <a:r>
              <a:rPr lang="nl-NL" dirty="0" smtClean="0"/>
              <a:t> in </a:t>
            </a:r>
            <a:r>
              <a:rPr lang="nl-NL" dirty="0" err="1" smtClean="0"/>
              <a:t>terms</a:t>
            </a:r>
            <a:r>
              <a:rPr lang="nl-NL" dirty="0" smtClean="0"/>
              <a:t> of odds (wel-</a:t>
            </a:r>
            <a:r>
              <a:rPr lang="nl-NL" dirty="0" err="1" smtClean="0"/>
              <a:t>known</a:t>
            </a:r>
            <a:r>
              <a:rPr lang="nl-NL" dirty="0" smtClean="0"/>
              <a:t> in the UK </a:t>
            </a:r>
            <a:r>
              <a:rPr lang="nl-NL" dirty="0" err="1" smtClean="0"/>
              <a:t>bettings</a:t>
            </a:r>
            <a:r>
              <a:rPr lang="nl-NL" dirty="0" smtClean="0"/>
              <a:t>) </a:t>
            </a:r>
            <a:r>
              <a:rPr lang="nl-NL" dirty="0" err="1" smtClean="0"/>
              <a:t>instead</a:t>
            </a:r>
            <a:r>
              <a:rPr lang="nl-NL" dirty="0" smtClean="0"/>
              <a:t> of probability</a:t>
            </a:r>
          </a:p>
          <a:p>
            <a:pPr marL="228600" indent="-228600">
              <a:buAutoNum type="arabicPeriod"/>
            </a:pPr>
            <a:r>
              <a:rPr lang="nl-NL" dirty="0" smtClean="0"/>
              <a:t>3. The parameters must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estimated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Maximum </a:t>
            </a:r>
            <a:r>
              <a:rPr lang="nl-NL" dirty="0" err="1" smtClean="0"/>
              <a:t>Likelyhood</a:t>
            </a:r>
            <a:r>
              <a:rPr lang="nl-NL" dirty="0" smtClean="0"/>
              <a:t> </a:t>
            </a:r>
            <a:r>
              <a:rPr lang="nl-NL" dirty="0" err="1" smtClean="0"/>
              <a:t>instad</a:t>
            </a:r>
            <a:r>
              <a:rPr lang="nl-NL" dirty="0" smtClean="0"/>
              <a:t> of OLS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57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err="1" smtClean="0"/>
              <a:t>Year</a:t>
            </a:r>
            <a:r>
              <a:rPr lang="nl-NL" dirty="0" smtClean="0"/>
              <a:t> 2000 Nobel </a:t>
            </a:r>
            <a:r>
              <a:rPr lang="nl-NL" dirty="0" err="1" smtClean="0"/>
              <a:t>Prize</a:t>
            </a:r>
            <a:r>
              <a:rPr lang="nl-NL" dirty="0" smtClean="0"/>
              <a:t> for </a:t>
            </a:r>
            <a:r>
              <a:rPr lang="nl-NL" dirty="0" err="1" smtClean="0"/>
              <a:t>McFadden</a:t>
            </a:r>
            <a:r>
              <a:rPr lang="nl-NL" dirty="0" smtClean="0"/>
              <a:t> for </a:t>
            </a:r>
            <a:r>
              <a:rPr lang="nl-NL" dirty="0" err="1" smtClean="0"/>
              <a:t>logistic</a:t>
            </a:r>
            <a:r>
              <a:rPr lang="nl-NL" dirty="0" smtClean="0"/>
              <a:t> </a:t>
            </a:r>
            <a:r>
              <a:rPr lang="nl-NL" dirty="0" err="1" smtClean="0"/>
              <a:t>regression</a:t>
            </a:r>
            <a:r>
              <a:rPr lang="nl-NL" dirty="0" smtClean="0"/>
              <a:t> </a:t>
            </a:r>
            <a:r>
              <a:rPr lang="nl-NL" dirty="0" err="1" smtClean="0"/>
              <a:t>applications</a:t>
            </a:r>
            <a:r>
              <a:rPr lang="nl-NL" dirty="0" smtClean="0"/>
              <a:t> in the </a:t>
            </a:r>
            <a:r>
              <a:rPr lang="nl-NL" dirty="0" err="1" smtClean="0"/>
              <a:t>socio-economic</a:t>
            </a:r>
            <a:r>
              <a:rPr lang="nl-NL" dirty="0" smtClean="0"/>
              <a:t> </a:t>
            </a:r>
            <a:r>
              <a:rPr lang="nl-NL" dirty="0" err="1" smtClean="0"/>
              <a:t>sciences</a:t>
            </a:r>
            <a:r>
              <a:rPr lang="nl-NL" dirty="0" smtClean="0"/>
              <a:t>.</a:t>
            </a:r>
          </a:p>
          <a:p>
            <a:pPr marL="228600" indent="-228600">
              <a:buAutoNum type="arabicPeriod"/>
            </a:pP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must </a:t>
            </a:r>
            <a:r>
              <a:rPr lang="nl-NL" dirty="0" err="1" smtClean="0"/>
              <a:t>think</a:t>
            </a:r>
            <a:r>
              <a:rPr lang="nl-NL" dirty="0" smtClean="0"/>
              <a:t> in </a:t>
            </a:r>
            <a:r>
              <a:rPr lang="nl-NL" dirty="0" err="1" smtClean="0"/>
              <a:t>terms</a:t>
            </a:r>
            <a:r>
              <a:rPr lang="nl-NL" dirty="0" smtClean="0"/>
              <a:t> of odds (wel-</a:t>
            </a:r>
            <a:r>
              <a:rPr lang="nl-NL" dirty="0" err="1" smtClean="0"/>
              <a:t>known</a:t>
            </a:r>
            <a:r>
              <a:rPr lang="nl-NL" dirty="0" smtClean="0"/>
              <a:t> in the UK </a:t>
            </a:r>
            <a:r>
              <a:rPr lang="nl-NL" dirty="0" err="1" smtClean="0"/>
              <a:t>bettings</a:t>
            </a:r>
            <a:r>
              <a:rPr lang="nl-NL" dirty="0" smtClean="0"/>
              <a:t>) </a:t>
            </a:r>
            <a:r>
              <a:rPr lang="nl-NL" dirty="0" err="1" smtClean="0"/>
              <a:t>instead</a:t>
            </a:r>
            <a:r>
              <a:rPr lang="nl-NL" dirty="0" smtClean="0"/>
              <a:t> of probability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2374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1. Discrete </a:t>
            </a:r>
            <a:r>
              <a:rPr lang="nl-NL" dirty="0" err="1" smtClean="0"/>
              <a:t>choice</a:t>
            </a:r>
            <a:r>
              <a:rPr lang="nl-NL" dirty="0" smtClean="0"/>
              <a:t>: </a:t>
            </a:r>
            <a:r>
              <a:rPr lang="nl-NL" dirty="0" err="1" smtClean="0"/>
              <a:t>logistic</a:t>
            </a:r>
            <a:r>
              <a:rPr lang="nl-NL" dirty="0" smtClean="0"/>
              <a:t> </a:t>
            </a:r>
            <a:r>
              <a:rPr lang="nl-NL" dirty="0" err="1" smtClean="0"/>
              <a:t>regression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738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smtClean="0"/>
              <a:t>20 data points 0 or 1.</a:t>
            </a:r>
          </a:p>
          <a:p>
            <a:pPr marL="228600" indent="-228600">
              <a:buAutoNum type="arabicPeriod"/>
            </a:pPr>
            <a:r>
              <a:rPr lang="nl-NL" dirty="0" smtClean="0"/>
              <a:t>Discrete </a:t>
            </a:r>
            <a:r>
              <a:rPr lang="nl-NL" dirty="0" err="1" smtClean="0"/>
              <a:t>character</a:t>
            </a:r>
            <a:r>
              <a:rPr lang="nl-NL" dirty="0" smtClean="0"/>
              <a:t> of the </a:t>
            </a:r>
            <a:r>
              <a:rPr lang="nl-NL" dirty="0" err="1" smtClean="0"/>
              <a:t>dependent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variable</a:t>
            </a:r>
            <a:endParaRPr lang="nl-NL" dirty="0" smtClean="0"/>
          </a:p>
          <a:p>
            <a:pPr marL="228600" indent="-228600">
              <a:buAutoNum type="arabicPeriod"/>
            </a:pPr>
            <a:r>
              <a:rPr lang="nl-NL" dirty="0" smtClean="0"/>
              <a:t>We look for a S-curve </a:t>
            </a:r>
            <a:r>
              <a:rPr lang="nl-NL" dirty="0" err="1" smtClean="0"/>
              <a:t>that</a:t>
            </a:r>
            <a:r>
              <a:rPr lang="nl-NL" baseline="0" dirty="0" smtClean="0"/>
              <a:t> fits the data best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Maximum </a:t>
            </a:r>
            <a:r>
              <a:rPr lang="nl-NL" baseline="0" dirty="0" err="1" smtClean="0"/>
              <a:t>likelyhood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estimation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gives</a:t>
            </a:r>
            <a:r>
              <a:rPr lang="nl-NL" baseline="0" dirty="0" smtClean="0"/>
              <a:t> the curve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GRG: </a:t>
            </a:r>
            <a:r>
              <a:rPr lang="nl-NL" baseline="0" dirty="0" err="1" smtClean="0"/>
              <a:t>generalized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reduced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gradient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algorithm</a:t>
            </a:r>
            <a:endParaRPr lang="nl-NL" baseline="0" dirty="0" smtClean="0"/>
          </a:p>
          <a:p>
            <a:pPr marL="228600" indent="-228600">
              <a:buAutoNum type="arabicPeriod"/>
            </a:pPr>
            <a:r>
              <a:rPr lang="nl-NL" baseline="0" dirty="0" smtClean="0"/>
              <a:t>The more data, the </a:t>
            </a:r>
            <a:r>
              <a:rPr lang="nl-NL" baseline="0" dirty="0" err="1" smtClean="0"/>
              <a:t>better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: machine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possible</a:t>
            </a:r>
            <a:endParaRPr lang="nl-NL" baseline="0" dirty="0" smtClean="0"/>
          </a:p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534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51024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8168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8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8338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6839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err="1" smtClean="0"/>
              <a:t>With</a:t>
            </a:r>
            <a:r>
              <a:rPr lang="nl-NL" dirty="0" smtClean="0"/>
              <a:t> 3 or more variables we </a:t>
            </a:r>
            <a:r>
              <a:rPr lang="nl-NL" dirty="0" err="1" smtClean="0"/>
              <a:t>can’t</a:t>
            </a:r>
            <a:r>
              <a:rPr lang="nl-NL" dirty="0" smtClean="0"/>
              <a:t> make a picture</a:t>
            </a:r>
          </a:p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39193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baseline="0" dirty="0" err="1" smtClean="0"/>
              <a:t>There</a:t>
            </a:r>
            <a:r>
              <a:rPr lang="nl-NL" baseline="0" dirty="0" smtClean="0"/>
              <a:t> is a lot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mathematics</a:t>
            </a:r>
            <a:endParaRPr lang="nl-NL" baseline="0" dirty="0" smtClean="0"/>
          </a:p>
          <a:p>
            <a:pPr marL="228600" indent="-228600">
              <a:buAutoNum type="arabicPeriod"/>
            </a:pPr>
            <a:r>
              <a:rPr lang="nl-NL" baseline="0" dirty="0" smtClean="0"/>
              <a:t>The </a:t>
            </a:r>
            <a:r>
              <a:rPr lang="nl-NL" baseline="0" dirty="0" err="1" smtClean="0"/>
              <a:t>math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studied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article</a:t>
            </a:r>
            <a:endParaRPr lang="nl-NL" baseline="0" dirty="0" smtClean="0"/>
          </a:p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707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3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621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9822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7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548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1. A </a:t>
            </a:r>
            <a:r>
              <a:rPr lang="nl-NL" dirty="0" err="1" smtClean="0"/>
              <a:t>general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for 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8291-1B1C-4A69-8476-6F3EEA800CC6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478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388E-22BE-4172-9130-C9CFDF7F0E9B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951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BCCA-CFDC-43E9-AF05-F24B486E6703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83549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BCCA-CFDC-43E9-AF05-F24B486E6703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86775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BCCA-CFDC-43E9-AF05-F24B486E6703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04563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BCCA-CFDC-43E9-AF05-F24B486E6703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04350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BCCA-CFDC-43E9-AF05-F24B486E6703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10163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BCCA-CFDC-43E9-AF05-F24B486E6703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842759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0EED-2F6E-4CBA-8C8B-95D16BEE0AEB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05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5AE9-CE55-406D-96A8-81FC5AD61BF1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024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2EE6-DD91-4410-BCA9-F5549EDEC24F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78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3BFF-590D-4AD5-82A9-0905FB40A752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CD6A-1FE1-4970-91F5-D4F68E0610E9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38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47E4-4777-4232-BC5C-0D2AD7DCEC0A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84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22C-F9DA-4D5D-9555-427F5BE94D33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820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2305-7D60-4E51-93D9-712A9D48AEB1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8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C69-7B0E-43AF-88D2-250880623851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15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2251-46CA-47D7-8F79-899D3C805EAF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58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BBBCCA-CFDC-43E9-AF05-F24B486E6703}" type="datetime1">
              <a:rPr lang="nl-NL" smtClean="0"/>
              <a:t>6-7-2020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l-NL" dirty="0" smtClean="0"/>
              <a:t>International Meeting USA Sept. 2020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3AB188-E3A2-4CF0-A085-0ACDC889A9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763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url=https://onlinelibrary.wiley.com/doi/full/10.1002/0470011815.b2a17006&amp;psig=AOvVaw1UPPl4Zy1-N1M0nV0xR5cA&amp;ust=1594065457095000&amp;source=images&amp;cd=vfe&amp;ved=0CAIQjRxqFwoTCIjk6tzytuoCFQAAAAAdAAAAABAD" TargetMode="External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40.w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43.jpg"/><Relationship Id="rId4" Type="http://schemas.openxmlformats.org/officeDocument/2006/relationships/image" Target="../media/image2.png"/><Relationship Id="rId9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chart" Target="../charts/chart3.xml"/><Relationship Id="rId4" Type="http://schemas.openxmlformats.org/officeDocument/2006/relationships/image" Target="../media/image2.png"/><Relationship Id="rId9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openxmlformats.org/officeDocument/2006/relationships/image" Target="../media/image4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4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46.jpg"/><Relationship Id="rId4" Type="http://schemas.openxmlformats.org/officeDocument/2006/relationships/image" Target="../media/image2.png"/><Relationship Id="rId9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4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59137" y="0"/>
            <a:ext cx="7924799" cy="5755422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The Dundee </a:t>
            </a:r>
          </a:p>
          <a:p>
            <a:pPr algn="ctr"/>
            <a:r>
              <a:rPr lang="en-GB" sz="6000" dirty="0" smtClean="0"/>
              <a:t>Coronary Risk-Disk</a:t>
            </a:r>
          </a:p>
          <a:p>
            <a:pPr algn="ctr"/>
            <a:r>
              <a:rPr lang="en-GB" sz="4400" dirty="0" smtClean="0"/>
              <a:t>A logistic regression instrument</a:t>
            </a:r>
          </a:p>
          <a:p>
            <a:pPr algn="ctr"/>
            <a:endParaRPr lang="en-GB" sz="3200" i="1" dirty="0" smtClean="0"/>
          </a:p>
          <a:p>
            <a:pPr algn="ctr"/>
            <a:r>
              <a:rPr lang="en-GB" sz="4000" i="1" dirty="0" smtClean="0"/>
              <a:t>Simon A.M. van der Salm</a:t>
            </a:r>
          </a:p>
          <a:p>
            <a:pPr algn="ctr"/>
            <a:endParaRPr lang="en-GB" sz="2400" i="1" dirty="0" smtClean="0">
              <a:solidFill>
                <a:srgbClr val="002060"/>
              </a:solidFill>
            </a:endParaRP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International Meeting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Historical Calculating Instruments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USA, September 12 - 13, 2020 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69317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7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10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318887" y="-4491"/>
            <a:ext cx="7924799" cy="1015663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Initial setting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8222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09" y="6060151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06" y="1096516"/>
            <a:ext cx="5189045" cy="499301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6052358" y="921418"/>
            <a:ext cx="2457855" cy="170313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853252" y="645083"/>
            <a:ext cx="2717259" cy="1200329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Coincident notches</a:t>
            </a:r>
            <a:endParaRPr lang="en-GB" sz="2000" i="1" dirty="0">
              <a:solidFill>
                <a:srgbClr val="0070C0"/>
              </a:solidFill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4279909" y="1316477"/>
            <a:ext cx="3001376" cy="9983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9290609" y="2472839"/>
            <a:ext cx="2905328" cy="1200329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No. 1 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in recess</a:t>
            </a:r>
            <a:endParaRPr lang="en-GB" sz="2000" i="1" dirty="0">
              <a:solidFill>
                <a:srgbClr val="0070C0"/>
              </a:solidFill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 flipH="1" flipV="1">
            <a:off x="7369264" y="2261453"/>
            <a:ext cx="2561882" cy="726207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11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41622" y="0"/>
            <a:ext cx="10547788" cy="1938992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Turn the pointer to the right </a:t>
            </a:r>
            <a:r>
              <a:rPr lang="en-GB" sz="6000" dirty="0" smtClean="0"/>
              <a:t>to</a:t>
            </a:r>
            <a:br>
              <a:rPr lang="en-GB" sz="6000" dirty="0" smtClean="0"/>
            </a:br>
            <a:r>
              <a:rPr lang="en-GB" sz="6000" dirty="0" smtClean="0"/>
              <a:t> </a:t>
            </a:r>
            <a:r>
              <a:rPr lang="en-GB" sz="4800" dirty="0" smtClean="0">
                <a:solidFill>
                  <a:srgbClr val="0070C0"/>
                </a:solidFill>
              </a:rPr>
              <a:t>10 cigarettes </a:t>
            </a:r>
            <a:r>
              <a:rPr lang="en-GB" sz="4800" dirty="0" smtClean="0"/>
              <a:t>per day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19" y="1856883"/>
            <a:ext cx="4857342" cy="466530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13" y="1514939"/>
            <a:ext cx="2659105" cy="25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12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20489" y="-132287"/>
            <a:ext cx="9918075" cy="175432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Turn the front disk to the left </a:t>
            </a:r>
            <a:r>
              <a:rPr lang="en-GB" sz="4800" dirty="0" smtClean="0"/>
              <a:t>till </a:t>
            </a:r>
            <a:r>
              <a:rPr lang="en-GB" sz="4800" dirty="0" smtClean="0">
                <a:solidFill>
                  <a:srgbClr val="0070C0"/>
                </a:solidFill>
              </a:rPr>
              <a:t>No. 2</a:t>
            </a:r>
            <a:r>
              <a:rPr lang="en-GB" sz="4800" dirty="0" smtClean="0"/>
              <a:t> in the recess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64715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38" y="1734049"/>
            <a:ext cx="4955120" cy="46696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3452">
            <a:off x="3919934" y="2391324"/>
            <a:ext cx="2319782" cy="12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13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33" y="6066104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0688" y="1803250"/>
            <a:ext cx="4758180" cy="477428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41622" y="0"/>
            <a:ext cx="10547788" cy="1754326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Turn the pointer to the right to </a:t>
            </a:r>
            <a:r>
              <a:rPr lang="en-GB" sz="4800" dirty="0" smtClean="0">
                <a:solidFill>
                  <a:srgbClr val="0070C0"/>
                </a:solidFill>
              </a:rPr>
              <a:t>140 mmHg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80" y="1529908"/>
            <a:ext cx="2659105" cy="25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14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98" y="1728523"/>
            <a:ext cx="4793284" cy="470258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27621" y="-129703"/>
            <a:ext cx="9918075" cy="1754326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Turn the front disk to the left </a:t>
            </a:r>
            <a:r>
              <a:rPr lang="en-GB" sz="4800" dirty="0" smtClean="0"/>
              <a:t>till </a:t>
            </a:r>
            <a:r>
              <a:rPr lang="en-GB" sz="4800" dirty="0" smtClean="0">
                <a:solidFill>
                  <a:srgbClr val="0070C0"/>
                </a:solidFill>
              </a:rPr>
              <a:t>No. 3 </a:t>
            </a:r>
            <a:r>
              <a:rPr lang="en-GB" sz="4800" dirty="0" smtClean="0"/>
              <a:t>in the recess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3452">
            <a:off x="3523056" y="2437523"/>
            <a:ext cx="2569790" cy="12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15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" y="5354996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96" y="606731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0950" y="1860177"/>
            <a:ext cx="4699271" cy="456356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41622" y="0"/>
            <a:ext cx="10547788" cy="1754326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Turn the pointer to the right to </a:t>
            </a:r>
            <a:r>
              <a:rPr lang="en-GB" sz="4800" dirty="0" smtClean="0">
                <a:solidFill>
                  <a:srgbClr val="0070C0"/>
                </a:solidFill>
              </a:rPr>
              <a:t>6.5 mmol/L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79" y="1670294"/>
            <a:ext cx="2659105" cy="25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16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6631" y="1761481"/>
            <a:ext cx="4555236" cy="441781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696226" y="0"/>
            <a:ext cx="10547788" cy="1692771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Read off from rear disk:</a:t>
            </a:r>
          </a:p>
          <a:p>
            <a:pPr algn="ctr"/>
            <a:r>
              <a:rPr lang="en-GB" sz="4400" dirty="0" smtClean="0">
                <a:solidFill>
                  <a:srgbClr val="0070C0"/>
                </a:solidFill>
              </a:rPr>
              <a:t>DS ≈ 9.5 and DR ≈ 27: intermediate risk</a:t>
            </a:r>
            <a:endParaRPr lang="en-GB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17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621277" y="0"/>
            <a:ext cx="10668133" cy="1015663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Initial setting seen from the rear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54" y="1086971"/>
            <a:ext cx="4919365" cy="51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18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09587" y="-102723"/>
            <a:ext cx="8945833" cy="175432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O</a:t>
            </a:r>
            <a:r>
              <a:rPr lang="en-GB" sz="6000" dirty="0" smtClean="0"/>
              <a:t>ffset for </a:t>
            </a:r>
            <a:r>
              <a:rPr lang="en-GB" sz="6000" dirty="0" smtClean="0">
                <a:solidFill>
                  <a:srgbClr val="0070C0"/>
                </a:solidFill>
              </a:rPr>
              <a:t>females</a:t>
            </a:r>
            <a:r>
              <a:rPr lang="en-GB" sz="6000" dirty="0" smtClean="0"/>
              <a:t>:</a:t>
            </a:r>
            <a:r>
              <a:rPr lang="en-GB" sz="60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sz="4800" dirty="0" smtClean="0"/>
              <a:t>turn only the rear disk </a:t>
            </a:r>
            <a:endParaRPr lang="en-GB" sz="28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63169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5" y="1814478"/>
            <a:ext cx="4517438" cy="457177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9886">
            <a:off x="6642828" y="1374574"/>
            <a:ext cx="3045172" cy="2616883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883066" y="1667033"/>
            <a:ext cx="2814537" cy="1200329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Age setting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40 years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4357472" y="2359849"/>
            <a:ext cx="2354613" cy="575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19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44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559030" y="1150189"/>
            <a:ext cx="4876800" cy="462915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306806" y="-102729"/>
            <a:ext cx="9212463" cy="1938992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Two </a:t>
            </a:r>
            <a:r>
              <a:rPr lang="en-GB" sz="6000" dirty="0" smtClean="0"/>
              <a:t>results</a:t>
            </a:r>
          </a:p>
          <a:p>
            <a:pPr algn="ctr"/>
            <a:r>
              <a:rPr lang="en-GB" sz="6000" dirty="0" smtClean="0"/>
              <a:t> </a:t>
            </a:r>
            <a:r>
              <a:rPr lang="en-GB" sz="4800" dirty="0" smtClean="0">
                <a:solidFill>
                  <a:srgbClr val="00B0F0"/>
                </a:solidFill>
              </a:rPr>
              <a:t>DS</a:t>
            </a:r>
            <a:r>
              <a:rPr lang="en-GB" sz="6000" dirty="0" smtClean="0"/>
              <a:t>                                </a:t>
            </a:r>
            <a:r>
              <a:rPr lang="en-GB" sz="4800" dirty="0" smtClean="0">
                <a:solidFill>
                  <a:srgbClr val="00B0F0"/>
                </a:solidFill>
              </a:rPr>
              <a:t>DR</a:t>
            </a:r>
            <a:endParaRPr lang="en-GB" sz="2800" dirty="0">
              <a:solidFill>
                <a:srgbClr val="00B0F0"/>
              </a:solidFill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4293141" y="1691250"/>
            <a:ext cx="1647217" cy="81797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8826838" y="1691250"/>
            <a:ext cx="874881" cy="81797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4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8216647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48198" y="436282"/>
            <a:ext cx="8495488" cy="5262979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The Dundee Coronary Risk-Disk:</a:t>
            </a:r>
          </a:p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1. </a:t>
            </a:r>
            <a:r>
              <a:rPr lang="en-GB" sz="4000" dirty="0" smtClean="0">
                <a:solidFill>
                  <a:srgbClr val="0070C0"/>
                </a:solidFill>
              </a:rPr>
              <a:t>What is it?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2. How does it work?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3. Alternatives?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4. Calculation history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5. What is (logistic) regression?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6. Article with the math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7. </a:t>
            </a:r>
            <a:r>
              <a:rPr lang="en-GB" sz="4000" dirty="0" smtClean="0">
                <a:solidFill>
                  <a:srgbClr val="0070C0"/>
                </a:solidFill>
              </a:rPr>
              <a:t>Conclusions</a:t>
            </a:r>
            <a:endParaRPr lang="en-GB" sz="2400" i="1" dirty="0" smtClean="0">
              <a:solidFill>
                <a:srgbClr val="00206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58" y="6063139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6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20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306806" y="-96244"/>
            <a:ext cx="9212463" cy="1015663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Log-normal relation </a:t>
            </a:r>
            <a:r>
              <a:rPr lang="en-GB" sz="6000" dirty="0" smtClean="0">
                <a:solidFill>
                  <a:srgbClr val="0070C0"/>
                </a:solidFill>
              </a:rPr>
              <a:t>DS - DR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2219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graphicFrame>
        <p:nvGraphicFramePr>
          <p:cNvPr id="10" name="Grafiek 9"/>
          <p:cNvGraphicFramePr/>
          <p:nvPr>
            <p:extLst>
              <p:ext uri="{D42A27DB-BD31-4B8C-83A1-F6EECF244321}">
                <p14:modId xmlns:p14="http://schemas.microsoft.com/office/powerpoint/2010/main" val="2798668581"/>
              </p:ext>
            </p:extLst>
          </p:nvPr>
        </p:nvGraphicFramePr>
        <p:xfrm>
          <a:off x="4987047" y="919418"/>
          <a:ext cx="5045413" cy="551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88" y="2830674"/>
            <a:ext cx="3369323" cy="19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34" y="1546055"/>
            <a:ext cx="3661960" cy="4740101"/>
          </a:xfrm>
          <a:prstGeom prst="rect">
            <a:avLst/>
          </a:prstGeom>
        </p:spPr>
      </p:pic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21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577436" y="1189"/>
            <a:ext cx="10445951" cy="1569660"/>
          </a:xfrm>
          <a:prstGeom prst="rect">
            <a:avLst/>
          </a:prstGeom>
          <a:blipFill dpi="0" rotWithShape="1">
            <a:blip r:embed="rId5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DR = percentile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Waiting for a ‘coronary’, as in a queue at the bus stop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921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8274996" y="5570706"/>
            <a:ext cx="3936459" cy="646331"/>
          </a:xfrm>
          <a:prstGeom prst="rect">
            <a:avLst/>
          </a:prstGeom>
          <a:blipFill dpi="0" rotWithShape="1">
            <a:blip r:embed="rId5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DR = 1: most at risk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H="1" flipV="1">
            <a:off x="8054502" y="4889770"/>
            <a:ext cx="1277566" cy="6809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577437" y="2400641"/>
            <a:ext cx="4311040" cy="646331"/>
          </a:xfrm>
          <a:prstGeom prst="rect">
            <a:avLst/>
          </a:prstGeom>
          <a:blipFill dpi="0" rotWithShape="1">
            <a:blip r:embed="rId5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DR = 100: least at risk</a:t>
            </a:r>
            <a:endParaRPr lang="en-GB" dirty="0"/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3709481" y="2937753"/>
            <a:ext cx="1634247" cy="71984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6" y="129703"/>
            <a:ext cx="5593908" cy="6301406"/>
          </a:xfrm>
          <a:prstGeom prst="rect">
            <a:avLst/>
          </a:prstGeom>
        </p:spPr>
      </p:pic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22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7419" y="-175214"/>
            <a:ext cx="7924799" cy="1938992"/>
          </a:xfrm>
          <a:prstGeom prst="rect">
            <a:avLst/>
          </a:prstGeom>
          <a:blipFill dpi="0" rotWithShape="1">
            <a:blip r:embed="rId5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3. Typical logistic </a:t>
            </a:r>
          </a:p>
          <a:p>
            <a:pPr algn="ctr"/>
            <a:r>
              <a:rPr lang="en-GB" sz="6000" dirty="0" smtClean="0"/>
              <a:t>regression formula</a:t>
            </a:r>
            <a:endParaRPr lang="en-GB" sz="4400" i="1" dirty="0" smtClean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25" y="6053818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" name="Ovaal 11"/>
          <p:cNvSpPr/>
          <p:nvPr/>
        </p:nvSpPr>
        <p:spPr>
          <a:xfrm>
            <a:off x="7686146" y="662297"/>
            <a:ext cx="3000851" cy="116001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0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1" y="1020908"/>
            <a:ext cx="8096250" cy="5410200"/>
          </a:xfrm>
          <a:prstGeom prst="rect">
            <a:avLst/>
          </a:prstGeom>
        </p:spPr>
      </p:pic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23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74167" y="-109234"/>
            <a:ext cx="8409527" cy="1015663"/>
          </a:xfrm>
          <a:prstGeom prst="rect">
            <a:avLst/>
          </a:prstGeom>
          <a:blipFill dpi="0" rotWithShape="1">
            <a:blip r:embed="rId5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Alternatives: nomograms 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1837671" y="906429"/>
            <a:ext cx="2814537" cy="1200329"/>
          </a:xfrm>
          <a:prstGeom prst="rect">
            <a:avLst/>
          </a:prstGeom>
          <a:blipFill dpi="0" rotWithShape="1">
            <a:blip r:embed="rId5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No automatic adding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24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971473" y="-4491"/>
            <a:ext cx="9050336" cy="1015663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Alternatives made by ALRO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27" y="1014657"/>
            <a:ext cx="6314260" cy="541645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197440" y="1859739"/>
            <a:ext cx="2814537" cy="1200329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A</a:t>
            </a:r>
            <a:r>
              <a:rPr lang="en-GB" sz="3600" dirty="0" smtClean="0">
                <a:solidFill>
                  <a:srgbClr val="0070C0"/>
                </a:solidFill>
              </a:rPr>
              <a:t>utomatic adding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25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949145" y="0"/>
            <a:ext cx="10242855" cy="2246769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 Alternatives : </a:t>
            </a:r>
          </a:p>
          <a:p>
            <a:pPr algn="ctr"/>
            <a:r>
              <a:rPr lang="en-GB" sz="4800" dirty="0" smtClean="0"/>
              <a:t>EU prostate cancer risk-disk </a:t>
            </a:r>
          </a:p>
          <a:p>
            <a:pPr algn="ctr"/>
            <a:endParaRPr lang="en-GB" sz="3200" i="1" dirty="0" smtClean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10" name="Afbeelding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10" y="1860683"/>
            <a:ext cx="4580721" cy="440638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018701" y="2242361"/>
            <a:ext cx="2814537" cy="2862322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A digital software tool, but with analogue output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26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851869" y="-127215"/>
            <a:ext cx="10236369" cy="175432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Alternatives: </a:t>
            </a:r>
          </a:p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Framingham</a:t>
            </a:r>
            <a:r>
              <a:rPr lang="en-GB" sz="4800" dirty="0" smtClean="0"/>
              <a:t> risk charts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7088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72" y="1664941"/>
            <a:ext cx="6297869" cy="472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38" y="2627101"/>
            <a:ext cx="4473300" cy="3804007"/>
          </a:xfrm>
          <a:prstGeom prst="rect">
            <a:avLst/>
          </a:prstGeom>
        </p:spPr>
      </p:pic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27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32159" y="0"/>
            <a:ext cx="7924799" cy="3416320"/>
          </a:xfrm>
          <a:prstGeom prst="rect">
            <a:avLst/>
          </a:prstGeom>
          <a:blipFill dpi="0" rotWithShape="1">
            <a:blip r:embed="rId5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4. History of regression calculation</a:t>
            </a:r>
          </a:p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Carl Friedrich Gauss (ca. 1800): </a:t>
            </a:r>
            <a:r>
              <a:rPr lang="en-GB" sz="4800" dirty="0" smtClean="0"/>
              <a:t>OLS</a:t>
            </a:r>
            <a:endParaRPr lang="en-GB" sz="28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436" y="6066641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75" y="3171218"/>
            <a:ext cx="2276399" cy="29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28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014966" y="0"/>
            <a:ext cx="9130060" cy="1015663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Polynomial via least squares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45" y="1015663"/>
            <a:ext cx="6177663" cy="540271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21680" y="1385314"/>
            <a:ext cx="3883107" cy="175432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With a computer and matrix algebra: plain sailing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29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02280" y="0"/>
            <a:ext cx="8642745" cy="1015663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Multiple linear regression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1721680" y="1385314"/>
            <a:ext cx="3883107" cy="175432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With a computer and matrix algebra: plain sailing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89" y="1422321"/>
            <a:ext cx="5334000" cy="400050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079442" y="5603799"/>
            <a:ext cx="6439827" cy="646331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‘Only’ </a:t>
            </a:r>
            <a:r>
              <a:rPr lang="en-GB" sz="3600" dirty="0" smtClean="0">
                <a:solidFill>
                  <a:srgbClr val="0070C0"/>
                </a:solidFill>
              </a:rPr>
              <a:t>two independent variables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08" y="2317171"/>
            <a:ext cx="4529576" cy="4179767"/>
          </a:xfrm>
          <a:prstGeom prst="rect">
            <a:avLst/>
          </a:prstGeom>
        </p:spPr>
      </p:pic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8216647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398197" y="0"/>
            <a:ext cx="7924799" cy="2677656"/>
          </a:xfrm>
          <a:prstGeom prst="rect">
            <a:avLst/>
          </a:prstGeom>
          <a:blipFill dpi="0" rotWithShape="1">
            <a:blip r:embed="rId5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1. A device to determine </a:t>
            </a:r>
            <a:r>
              <a:rPr lang="en-GB" sz="4800" dirty="0"/>
              <a:t>the </a:t>
            </a:r>
            <a:r>
              <a:rPr lang="en-GB" sz="4800" i="1" dirty="0">
                <a:solidFill>
                  <a:srgbClr val="0070C0"/>
                </a:solidFill>
              </a:rPr>
              <a:t>relative risk</a:t>
            </a:r>
            <a:r>
              <a:rPr lang="en-GB" sz="4800" dirty="0"/>
              <a:t> </a:t>
            </a:r>
            <a:r>
              <a:rPr lang="en-GB" sz="4800" dirty="0" smtClean="0"/>
              <a:t>of </a:t>
            </a:r>
            <a:r>
              <a:rPr lang="en-GB" sz="4800" dirty="0"/>
              <a:t>coronary heart problems in patients. </a:t>
            </a:r>
            <a:endParaRPr lang="en-GB" sz="4800" i="1" dirty="0" smtClean="0"/>
          </a:p>
          <a:p>
            <a:pPr algn="ctr"/>
            <a:endParaRPr lang="en-GB" sz="2400" i="1" dirty="0" smtClean="0">
              <a:solidFill>
                <a:srgbClr val="00206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16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15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30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72107" y="-63473"/>
            <a:ext cx="7924799" cy="175432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Pierre Fran</a:t>
            </a:r>
            <a:r>
              <a:rPr lang="nl-NL" sz="6000" dirty="0"/>
              <a:t>ç</a:t>
            </a:r>
            <a:r>
              <a:rPr lang="en-GB" sz="6000" dirty="0" err="1" smtClean="0"/>
              <a:t>ois</a:t>
            </a:r>
            <a:r>
              <a:rPr lang="en-GB" sz="6000" dirty="0" smtClean="0"/>
              <a:t> Verhulst</a:t>
            </a:r>
          </a:p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(1804 – </a:t>
            </a:r>
            <a:r>
              <a:rPr lang="en-GB" sz="4800" dirty="0" smtClean="0">
                <a:solidFill>
                  <a:srgbClr val="0070C0"/>
                </a:solidFill>
              </a:rPr>
              <a:t>1849)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09" y="990787"/>
            <a:ext cx="2237361" cy="346045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4506" y="1946012"/>
            <a:ext cx="4168672" cy="444054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6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31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27115" y="-133904"/>
            <a:ext cx="9830337" cy="175432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Logistic </a:t>
            </a:r>
            <a:r>
              <a:rPr lang="en-GB" sz="6000" dirty="0" smtClean="0"/>
              <a:t>function</a:t>
            </a:r>
            <a:endParaRPr lang="en-GB" sz="6000" dirty="0" smtClean="0"/>
          </a:p>
          <a:p>
            <a:pPr algn="ctr"/>
            <a:r>
              <a:rPr lang="en-GB" sz="4800" dirty="0">
                <a:solidFill>
                  <a:srgbClr val="0070C0"/>
                </a:solidFill>
              </a:rPr>
              <a:t>A</a:t>
            </a:r>
            <a:r>
              <a:rPr lang="en-GB" sz="4800" dirty="0" smtClean="0">
                <a:solidFill>
                  <a:srgbClr val="0070C0"/>
                </a:solidFill>
              </a:rPr>
              <a:t>pplication </a:t>
            </a:r>
            <a:r>
              <a:rPr lang="en-GB" sz="4800" dirty="0" smtClean="0">
                <a:solidFill>
                  <a:srgbClr val="0070C0"/>
                </a:solidFill>
              </a:rPr>
              <a:t>of </a:t>
            </a:r>
            <a:r>
              <a:rPr lang="en-GB" sz="4800" dirty="0" smtClean="0">
                <a:solidFill>
                  <a:srgbClr val="0070C0"/>
                </a:solidFill>
              </a:rPr>
              <a:t>the </a:t>
            </a:r>
            <a:r>
              <a:rPr lang="en-GB" sz="4800" dirty="0" smtClean="0">
                <a:solidFill>
                  <a:srgbClr val="0070C0"/>
                </a:solidFill>
              </a:rPr>
              <a:t>slide rule </a:t>
            </a:r>
            <a:r>
              <a:rPr lang="en-GB" sz="4800" dirty="0" err="1" smtClean="0">
                <a:solidFill>
                  <a:srgbClr val="0070C0"/>
                </a:solidFill>
              </a:rPr>
              <a:t>Th</a:t>
            </a:r>
            <a:r>
              <a:rPr lang="en-GB" sz="4800" dirty="0" smtClean="0">
                <a:solidFill>
                  <a:srgbClr val="0070C0"/>
                </a:solidFill>
              </a:rPr>
              <a:t>-scale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66031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826" y="2178659"/>
            <a:ext cx="9445893" cy="3365204"/>
          </a:xfrm>
          <a:prstGeom prst="rect">
            <a:avLst/>
          </a:prstGeom>
        </p:spPr>
      </p:pic>
      <p:sp>
        <p:nvSpPr>
          <p:cNvPr id="12" name="Ovaal 11"/>
          <p:cNvSpPr/>
          <p:nvPr/>
        </p:nvSpPr>
        <p:spPr>
          <a:xfrm>
            <a:off x="2848256" y="3291387"/>
            <a:ext cx="2456561" cy="82927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3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32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02" y="6073580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graphicFrame>
        <p:nvGraphicFramePr>
          <p:cNvPr id="10" name="Grafiek 9"/>
          <p:cNvGraphicFramePr/>
          <p:nvPr>
            <p:extLst>
              <p:ext uri="{D42A27DB-BD31-4B8C-83A1-F6EECF244321}">
                <p14:modId xmlns:p14="http://schemas.microsoft.com/office/powerpoint/2010/main" val="361330636"/>
              </p:ext>
            </p:extLst>
          </p:nvPr>
        </p:nvGraphicFramePr>
        <p:xfrm>
          <a:off x="7267589" y="1859990"/>
          <a:ext cx="4708847" cy="464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2509737" y="0"/>
            <a:ext cx="7924799" cy="1938992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A</a:t>
            </a:r>
            <a:r>
              <a:rPr lang="en-US" sz="6000" dirty="0" smtClean="0"/>
              <a:t>n </a:t>
            </a:r>
            <a:r>
              <a:rPr lang="en-US" sz="6000" dirty="0"/>
              <a:t>amazingly accurate logistic </a:t>
            </a:r>
            <a:r>
              <a:rPr lang="en-US" sz="6000" dirty="0" smtClean="0"/>
              <a:t>forecast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759296" y="2313220"/>
            <a:ext cx="3883107" cy="1754326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Rediscovered in the 1920’s by American demographers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33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" name="Tekstvak 11"/>
          <p:cNvSpPr txBox="1"/>
          <p:nvPr/>
        </p:nvSpPr>
        <p:spPr>
          <a:xfrm>
            <a:off x="2509737" y="0"/>
            <a:ext cx="7924799" cy="1754326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1944: Joseph Berkson</a:t>
            </a:r>
          </a:p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Logit-function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29698" name="Picture 2" descr="Berkson, Joseph - O'Fallon - 2005 - Major Reference Works - Wiley ...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81" y="1895474"/>
            <a:ext cx="22574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45054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kstvak 15"/>
          <p:cNvSpPr txBox="1"/>
          <p:nvPr/>
        </p:nvSpPr>
        <p:spPr>
          <a:xfrm>
            <a:off x="5821180" y="2473062"/>
            <a:ext cx="5698089" cy="2862322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The log </a:t>
            </a:r>
            <a:r>
              <a:rPr lang="en-GB" sz="3600" dirty="0" smtClean="0">
                <a:solidFill>
                  <a:srgbClr val="0070C0"/>
                </a:solidFill>
              </a:rPr>
              <a:t>odds-formula</a:t>
            </a:r>
          </a:p>
          <a:p>
            <a:pPr algn="ctr"/>
            <a:endParaRPr lang="en-GB" sz="3600" dirty="0">
              <a:solidFill>
                <a:srgbClr val="0070C0"/>
              </a:solidFill>
            </a:endParaRPr>
          </a:p>
          <a:p>
            <a:pPr algn="ctr"/>
            <a:endParaRPr lang="en-GB" sz="3600" dirty="0" smtClean="0">
              <a:solidFill>
                <a:srgbClr val="0070C0"/>
              </a:solidFill>
            </a:endParaRPr>
          </a:p>
          <a:p>
            <a:pPr algn="ctr"/>
            <a:endParaRPr lang="en-GB" sz="3600" dirty="0" smtClean="0">
              <a:solidFill>
                <a:srgbClr val="0070C0"/>
              </a:solidFill>
            </a:endParaRPr>
          </a:p>
          <a:p>
            <a:pPr algn="ctr"/>
            <a:r>
              <a:rPr lang="en-GB" sz="3600" dirty="0">
                <a:solidFill>
                  <a:srgbClr val="0070C0"/>
                </a:solidFill>
              </a:rPr>
              <a:t>S</a:t>
            </a:r>
            <a:r>
              <a:rPr lang="en-GB" sz="3600" dirty="0" smtClean="0">
                <a:solidFill>
                  <a:srgbClr val="0070C0"/>
                </a:solidFill>
              </a:rPr>
              <a:t>implification </a:t>
            </a:r>
            <a:r>
              <a:rPr lang="en-GB" sz="3600" dirty="0" smtClean="0">
                <a:solidFill>
                  <a:srgbClr val="0070C0"/>
                </a:solidFill>
              </a:rPr>
              <a:t>of calculations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27491"/>
              </p:ext>
            </p:extLst>
          </p:nvPr>
        </p:nvGraphicFramePr>
        <p:xfrm>
          <a:off x="6232187" y="3245898"/>
          <a:ext cx="5160853" cy="1316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Equation" r:id="rId12" imgW="1892160" imgH="482400" progId="Equation.DSMT4">
                  <p:embed/>
                </p:oleObj>
              </mc:Choice>
              <mc:Fallback>
                <p:oleObj name="Equation" r:id="rId12" imgW="1892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32187" y="3245898"/>
                        <a:ext cx="5160853" cy="1316649"/>
                      </a:xfrm>
                      <a:prstGeom prst="rect">
                        <a:avLst/>
                      </a:prstGeom>
                      <a:blipFill>
                        <a:blip r:embed="rId7">
                          <a:alphaModFix amt="15000"/>
                        </a:blip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0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34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" name="Tekstvak 11"/>
          <p:cNvSpPr txBox="1"/>
          <p:nvPr/>
        </p:nvSpPr>
        <p:spPr>
          <a:xfrm>
            <a:off x="2509737" y="0"/>
            <a:ext cx="7924799" cy="1754326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2000: Daniel McFadden</a:t>
            </a:r>
          </a:p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Nobel Prize</a:t>
            </a:r>
            <a:endParaRPr lang="en-GB" sz="2800" dirty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45054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kstvak 15"/>
          <p:cNvSpPr txBox="1"/>
          <p:nvPr/>
        </p:nvSpPr>
        <p:spPr>
          <a:xfrm>
            <a:off x="7809723" y="2476890"/>
            <a:ext cx="3883107" cy="3416320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effectLst/>
              </a:rPr>
              <a:t>"for his development of theory and methods for 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analyzing </a:t>
            </a:r>
            <a:br>
              <a:rPr lang="en-US" sz="3600" dirty="0" smtClean="0">
                <a:solidFill>
                  <a:srgbClr val="0070C0"/>
                </a:solidFill>
                <a:effectLst/>
              </a:rPr>
            </a:br>
            <a:r>
              <a:rPr lang="en-US" sz="3600" dirty="0" smtClean="0">
                <a:solidFill>
                  <a:srgbClr val="002060"/>
                </a:solidFill>
                <a:effectLst/>
              </a:rPr>
              <a:t>discrete choice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”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91" y="2165492"/>
            <a:ext cx="4494179" cy="25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35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" name="Tekstvak 11"/>
          <p:cNvSpPr txBox="1"/>
          <p:nvPr/>
        </p:nvSpPr>
        <p:spPr>
          <a:xfrm>
            <a:off x="1712068" y="0"/>
            <a:ext cx="10082785" cy="3908762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5. What </a:t>
            </a:r>
            <a:r>
              <a:rPr lang="en-GB" sz="6000" dirty="0"/>
              <a:t>i</a:t>
            </a:r>
            <a:r>
              <a:rPr lang="en-GB" sz="6000" dirty="0" smtClean="0"/>
              <a:t>s </a:t>
            </a:r>
            <a:r>
              <a:rPr lang="en-GB" sz="6000" dirty="0" smtClean="0"/>
              <a:t>Logistic </a:t>
            </a:r>
            <a:r>
              <a:rPr lang="en-GB" sz="6000" dirty="0" smtClean="0"/>
              <a:t>Regression?</a:t>
            </a:r>
          </a:p>
          <a:p>
            <a:pPr algn="ctr"/>
            <a:r>
              <a:rPr lang="en-GB" sz="6000" dirty="0" smtClean="0"/>
              <a:t> </a:t>
            </a:r>
            <a:r>
              <a:rPr lang="en-GB" sz="4800" dirty="0" smtClean="0">
                <a:solidFill>
                  <a:srgbClr val="0070C0"/>
                </a:solidFill>
              </a:rPr>
              <a:t>A typical example</a:t>
            </a:r>
          </a:p>
          <a:p>
            <a:pPr algn="ctr"/>
            <a:endParaRPr lang="en-GB" sz="2000" dirty="0">
              <a:solidFill>
                <a:srgbClr val="0070C0"/>
              </a:solidFill>
            </a:endParaRPr>
          </a:p>
          <a:p>
            <a:pPr algn="ctr"/>
            <a:r>
              <a:rPr lang="en-GB" sz="3600" dirty="0" smtClean="0"/>
              <a:t>My </a:t>
            </a:r>
            <a:r>
              <a:rPr lang="en-GB" sz="3600" dirty="0" smtClean="0"/>
              <a:t>own students often ask:</a:t>
            </a:r>
            <a:endParaRPr lang="en-GB" sz="3600" dirty="0" smtClean="0"/>
          </a:p>
          <a:p>
            <a:pPr algn="ctr"/>
            <a:r>
              <a:rPr lang="en-GB" sz="3600" dirty="0" smtClean="0"/>
              <a:t> </a:t>
            </a:r>
            <a:r>
              <a:rPr lang="en-GB" sz="3600" dirty="0" smtClean="0"/>
              <a:t>“How </a:t>
            </a:r>
            <a:r>
              <a:rPr lang="en-GB" sz="3600" dirty="0" smtClean="0"/>
              <a:t>many hours do I have to study to pass the exam</a:t>
            </a:r>
            <a:r>
              <a:rPr lang="en-GB" sz="3600" dirty="0" smtClean="0"/>
              <a:t>?”</a:t>
            </a:r>
            <a:endParaRPr lang="en-GB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45054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7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1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36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" name="Tekstvak 11"/>
          <p:cNvSpPr txBox="1"/>
          <p:nvPr/>
        </p:nvSpPr>
        <p:spPr>
          <a:xfrm>
            <a:off x="2102231" y="0"/>
            <a:ext cx="9285116" cy="1569660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Amazingly, that question can be answered with </a:t>
            </a:r>
            <a:r>
              <a:rPr lang="en-GB" sz="4800" dirty="0" smtClean="0"/>
              <a:t>fairly</a:t>
            </a:r>
            <a:r>
              <a:rPr lang="en-GB" sz="4800" dirty="0" smtClean="0"/>
              <a:t> </a:t>
            </a:r>
            <a:r>
              <a:rPr lang="en-GB" sz="4800" dirty="0" smtClean="0"/>
              <a:t>good accuracy</a:t>
            </a:r>
            <a:endParaRPr lang="en-GB" sz="1600" dirty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45054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989056"/>
              </p:ext>
            </p:extLst>
          </p:nvPr>
        </p:nvGraphicFramePr>
        <p:xfrm>
          <a:off x="6137225" y="1545504"/>
          <a:ext cx="5707063" cy="491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1614101" y="1961002"/>
            <a:ext cx="4593770" cy="2308324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effectLst/>
              </a:rPr>
              <a:t>Maximum </a:t>
            </a:r>
            <a:r>
              <a:rPr lang="en-US" sz="3600" dirty="0" err="1" smtClean="0">
                <a:solidFill>
                  <a:srgbClr val="0070C0"/>
                </a:solidFill>
                <a:effectLst/>
              </a:rPr>
              <a:t>Likelyhood</a:t>
            </a:r>
            <a:endParaRPr lang="en-US" sz="3600" dirty="0" smtClean="0">
              <a:solidFill>
                <a:srgbClr val="0070C0"/>
              </a:solidFill>
              <a:effectLst/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Verhulst curve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effectLst/>
              </a:rPr>
              <a:t> with </a:t>
            </a:r>
            <a:r>
              <a:rPr lang="en-US" sz="3600" dirty="0" err="1" smtClean="0">
                <a:solidFill>
                  <a:srgbClr val="002060"/>
                </a:solidFill>
                <a:effectLst/>
              </a:rPr>
              <a:t>Generalised</a:t>
            </a:r>
            <a:r>
              <a:rPr lang="en-US" sz="3600" dirty="0" smtClean="0">
                <a:solidFill>
                  <a:srgbClr val="002060"/>
                </a:solidFill>
                <a:effectLst/>
              </a:rPr>
              <a:t> Reduced Gradient</a:t>
            </a:r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5499370" y="2730230"/>
            <a:ext cx="2788596" cy="96519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37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" name="Tekstvak 11"/>
          <p:cNvSpPr txBox="1"/>
          <p:nvPr/>
        </p:nvSpPr>
        <p:spPr>
          <a:xfrm>
            <a:off x="2162461" y="9821"/>
            <a:ext cx="9285116" cy="3231654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Of course the answer is the </a:t>
            </a:r>
            <a:br>
              <a:rPr lang="en-GB" sz="6000" dirty="0" smtClean="0"/>
            </a:br>
            <a:r>
              <a:rPr lang="en-GB" sz="4800" i="1" dirty="0" smtClean="0">
                <a:solidFill>
                  <a:srgbClr val="0070C0"/>
                </a:solidFill>
              </a:rPr>
              <a:t>prediction of a </a:t>
            </a:r>
            <a:r>
              <a:rPr lang="en-GB" sz="4800" i="1" dirty="0" smtClean="0">
                <a:solidFill>
                  <a:srgbClr val="0070C0"/>
                </a:solidFill>
              </a:rPr>
              <a:t>probability</a:t>
            </a:r>
            <a:endParaRPr lang="en-GB" sz="4800" dirty="0" smtClean="0">
              <a:solidFill>
                <a:srgbClr val="0070C0"/>
              </a:solidFill>
            </a:endParaRPr>
          </a:p>
          <a:p>
            <a:pPr algn="ctr"/>
            <a:r>
              <a:rPr lang="en-GB" sz="4800" dirty="0"/>
              <a:t>s</a:t>
            </a:r>
            <a:r>
              <a:rPr lang="en-GB" sz="4800" dirty="0" smtClean="0"/>
              <a:t>o, I as their </a:t>
            </a:r>
            <a:r>
              <a:rPr lang="en-GB" sz="4800" dirty="0" smtClean="0"/>
              <a:t>statistics lecturer </a:t>
            </a:r>
            <a:r>
              <a:rPr lang="en-GB" sz="4800" dirty="0" smtClean="0"/>
              <a:t>am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always </a:t>
            </a:r>
            <a:r>
              <a:rPr lang="en-GB" sz="4800" dirty="0" smtClean="0"/>
              <a:t>right</a:t>
            </a:r>
            <a:endParaRPr lang="en-GB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45054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02" y="3356185"/>
            <a:ext cx="2585467" cy="258546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892373" y="5493882"/>
            <a:ext cx="21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Naturally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982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38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" name="Tekstvak 11"/>
          <p:cNvSpPr txBox="1"/>
          <p:nvPr/>
        </p:nvSpPr>
        <p:spPr>
          <a:xfrm>
            <a:off x="2162461" y="9821"/>
            <a:ext cx="9285116" cy="1015663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Example: credit cards</a:t>
            </a:r>
            <a:endParaRPr lang="en-GB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45054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8736" y="1513056"/>
            <a:ext cx="6992566" cy="28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39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" name="Tekstvak 11"/>
          <p:cNvSpPr txBox="1"/>
          <p:nvPr/>
        </p:nvSpPr>
        <p:spPr>
          <a:xfrm>
            <a:off x="1368358" y="-36129"/>
            <a:ext cx="10823642" cy="1015663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</a:t>
            </a:r>
            <a:r>
              <a:rPr lang="en-GB" sz="6000" dirty="0" smtClean="0"/>
              <a:t>achine learning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45054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vak 12"/>
          <p:cNvSpPr txBox="1"/>
          <p:nvPr/>
        </p:nvSpPr>
        <p:spPr>
          <a:xfrm>
            <a:off x="4495164" y="4856034"/>
            <a:ext cx="7178028" cy="1200329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effectLst/>
              </a:rPr>
              <a:t>Here most simple situation: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Binary classification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87" y="1260947"/>
            <a:ext cx="75914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8056157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4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19695" y="0"/>
            <a:ext cx="7924799" cy="320087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Designer (1990-1991)</a:t>
            </a:r>
          </a:p>
          <a:p>
            <a:pPr algn="ctr"/>
            <a:endParaRPr lang="en-GB" i="1" dirty="0" smtClean="0">
              <a:solidFill>
                <a:srgbClr val="002060"/>
              </a:solidFill>
            </a:endParaRP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Emeritus Professor</a:t>
            </a:r>
          </a:p>
          <a:p>
            <a:pPr algn="ctr"/>
            <a:r>
              <a:rPr lang="en-GB" sz="4800" dirty="0" smtClean="0"/>
              <a:t>Hugh Tunstall-Pedoe</a:t>
            </a:r>
          </a:p>
          <a:p>
            <a:pPr algn="ctr"/>
            <a:r>
              <a:rPr lang="en-GB" sz="3600" i="1" dirty="0" smtClean="0">
                <a:solidFill>
                  <a:srgbClr val="0070C0"/>
                </a:solidFill>
              </a:rPr>
              <a:t>Dundee University, Scotland</a:t>
            </a:r>
            <a:endParaRPr lang="en-GB" sz="3600" i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90" y="3326297"/>
            <a:ext cx="3104810" cy="31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40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" name="Tekstvak 11"/>
          <p:cNvSpPr txBox="1"/>
          <p:nvPr/>
        </p:nvSpPr>
        <p:spPr>
          <a:xfrm>
            <a:off x="1368358" y="-36129"/>
            <a:ext cx="10823642" cy="1754326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Example: ECG machine learning</a:t>
            </a:r>
          </a:p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A noisy signal</a:t>
            </a:r>
            <a:endParaRPr lang="en-GB" sz="1200" dirty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45054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6023" y="2022949"/>
            <a:ext cx="6508311" cy="212496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4341241" y="4376136"/>
            <a:ext cx="7178028" cy="1200329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effectLst/>
              </a:rPr>
              <a:t>By </a:t>
            </a:r>
            <a:r>
              <a:rPr lang="en-US" sz="3600" dirty="0" smtClean="0">
                <a:effectLst/>
              </a:rPr>
              <a:t>logistic regression </a:t>
            </a:r>
            <a:r>
              <a:rPr lang="en-US" sz="3600" dirty="0" smtClean="0">
                <a:solidFill>
                  <a:srgbClr val="0070C0"/>
                </a:solidFill>
              </a:rPr>
              <a:t>the monitor 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 learns when to trigger an alarm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41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" name="Tekstvak 11"/>
          <p:cNvSpPr txBox="1"/>
          <p:nvPr/>
        </p:nvSpPr>
        <p:spPr>
          <a:xfrm>
            <a:off x="1368358" y="-36129"/>
            <a:ext cx="10823642" cy="1754326"/>
          </a:xfrm>
          <a:prstGeom prst="rect">
            <a:avLst/>
          </a:prstGeom>
          <a:blipFill dpi="0" rotWithShape="1">
            <a:blip r:embed="rId7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Example: </a:t>
            </a:r>
            <a:r>
              <a:rPr lang="en-GB" sz="6000" dirty="0" smtClean="0">
                <a:solidFill>
                  <a:srgbClr val="0070C0"/>
                </a:solidFill>
              </a:rPr>
              <a:t>logistic regression </a:t>
            </a:r>
          </a:p>
          <a:p>
            <a:pPr algn="ctr"/>
            <a:r>
              <a:rPr lang="en-GB" sz="4800" dirty="0" smtClean="0"/>
              <a:t>with ‘only’ 2 variables</a:t>
            </a:r>
            <a:endParaRPr lang="en-GB" sz="1050" dirty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45054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83" y="1869432"/>
            <a:ext cx="6462798" cy="36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42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72107" y="119219"/>
            <a:ext cx="7924799" cy="5632311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6. From the </a:t>
            </a:r>
            <a:r>
              <a:rPr lang="en-GB" sz="6000" dirty="0" smtClean="0">
                <a:solidFill>
                  <a:srgbClr val="0070C0"/>
                </a:solidFill>
              </a:rPr>
              <a:t>logit</a:t>
            </a:r>
          </a:p>
          <a:p>
            <a:pPr algn="ctr"/>
            <a:r>
              <a:rPr lang="en-GB" sz="6000" dirty="0" smtClean="0"/>
              <a:t> </a:t>
            </a:r>
            <a:r>
              <a:rPr lang="en-GB" sz="4800" dirty="0" smtClean="0"/>
              <a:t>to the </a:t>
            </a:r>
            <a:endParaRPr lang="en-GB" sz="6000" dirty="0" smtClean="0"/>
          </a:p>
          <a:p>
            <a:pPr algn="ctr"/>
            <a:r>
              <a:rPr lang="en-GB" sz="4800" dirty="0" smtClean="0"/>
              <a:t>Dundee </a:t>
            </a:r>
            <a:r>
              <a:rPr lang="en-GB" sz="4800" dirty="0" smtClean="0"/>
              <a:t>Coronary Risk-Disk it is a small step in math, but a giant leap in </a:t>
            </a:r>
            <a:endParaRPr lang="en-GB" sz="4800" dirty="0" smtClean="0"/>
          </a:p>
          <a:p>
            <a:pPr algn="ctr"/>
            <a:r>
              <a:rPr lang="en-GB" sz="4800" dirty="0" smtClean="0"/>
              <a:t>calculation </a:t>
            </a:r>
            <a:r>
              <a:rPr lang="en-GB" sz="4800" dirty="0" smtClean="0"/>
              <a:t>technics.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Please, see </a:t>
            </a:r>
            <a:r>
              <a:rPr lang="en-GB" sz="3600" dirty="0" smtClean="0">
                <a:solidFill>
                  <a:srgbClr val="0070C0"/>
                </a:solidFill>
              </a:rPr>
              <a:t>for details the article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5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43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871519" y="-177245"/>
            <a:ext cx="9320481" cy="6247864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</a:rPr>
              <a:t>7. Conclusions</a:t>
            </a:r>
          </a:p>
          <a:p>
            <a:pPr algn="ctr"/>
            <a:endParaRPr lang="en-GB" sz="1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The </a:t>
            </a:r>
            <a:r>
              <a:rPr lang="en-GB" sz="3600" dirty="0"/>
              <a:t>Dundee Risk-Disk seems to me to be </a:t>
            </a:r>
            <a:r>
              <a:rPr lang="en-GB" sz="3600" dirty="0" smtClean="0"/>
              <a:t>a very </a:t>
            </a:r>
            <a:r>
              <a:rPr lang="en-GB" sz="3600" dirty="0" smtClean="0">
                <a:solidFill>
                  <a:srgbClr val="0070C0"/>
                </a:solidFill>
              </a:rPr>
              <a:t>original</a:t>
            </a:r>
            <a:r>
              <a:rPr lang="en-GB" sz="3600" dirty="0" smtClean="0"/>
              <a:t> implementation of logistic regression.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Considering </a:t>
            </a:r>
            <a:r>
              <a:rPr lang="en-GB" sz="3600" dirty="0"/>
              <a:t>the difficulties of the </a:t>
            </a:r>
            <a:r>
              <a:rPr lang="en-GB" sz="3600" dirty="0" smtClean="0"/>
              <a:t>math </a:t>
            </a:r>
            <a:r>
              <a:rPr lang="en-GB" sz="3600" dirty="0"/>
              <a:t>process </a:t>
            </a:r>
            <a:r>
              <a:rPr lang="en-GB" sz="3600" dirty="0" smtClean="0"/>
              <a:t>that </a:t>
            </a:r>
            <a:r>
              <a:rPr lang="en-GB" sz="3600" dirty="0"/>
              <a:t>lies hidden behind </a:t>
            </a:r>
            <a:r>
              <a:rPr lang="en-GB" sz="3600" dirty="0" smtClean="0"/>
              <a:t>the design</a:t>
            </a:r>
            <a:r>
              <a:rPr lang="en-GB" sz="3600" dirty="0"/>
              <a:t>, it is amazing such a complex </a:t>
            </a:r>
            <a:r>
              <a:rPr lang="en-GB" sz="3600" dirty="0" smtClean="0"/>
              <a:t>process </a:t>
            </a:r>
            <a:r>
              <a:rPr lang="en-GB" sz="3600" dirty="0"/>
              <a:t>could be </a:t>
            </a:r>
            <a:r>
              <a:rPr lang="en-GB" sz="3600" dirty="0" smtClean="0"/>
              <a:t>embedded in </a:t>
            </a:r>
            <a:r>
              <a:rPr lang="en-GB" sz="3600" dirty="0"/>
              <a:t>such an </a:t>
            </a:r>
            <a:r>
              <a:rPr lang="en-GB" sz="3600" dirty="0">
                <a:solidFill>
                  <a:srgbClr val="0070C0"/>
                </a:solidFill>
              </a:rPr>
              <a:t>easy to use tool</a:t>
            </a:r>
            <a:r>
              <a:rPr lang="en-GB" sz="3600" dirty="0"/>
              <a:t>. </a:t>
            </a:r>
            <a:endParaRPr lang="en-GB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It </a:t>
            </a:r>
            <a:r>
              <a:rPr lang="en-GB" sz="3600" dirty="0"/>
              <a:t>really is </a:t>
            </a:r>
            <a:r>
              <a:rPr lang="en-GB" sz="3600" dirty="0">
                <a:solidFill>
                  <a:srgbClr val="0070C0"/>
                </a:solidFill>
              </a:rPr>
              <a:t>a wonderful analogue instrument</a:t>
            </a:r>
            <a:r>
              <a:rPr lang="en-GB" sz="3600" dirty="0"/>
              <a:t> at the beginning of the digital era</a:t>
            </a:r>
            <a:r>
              <a:rPr lang="en-GB" sz="3600" dirty="0" smtClean="0"/>
              <a:t>.</a:t>
            </a:r>
            <a:endParaRPr lang="nl-NL" sz="3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4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8056157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5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19695" y="0"/>
            <a:ext cx="7924799" cy="923330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Hand-held</a:t>
            </a:r>
            <a:endParaRPr lang="en-GB" sz="4000" i="1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49" y="1037616"/>
            <a:ext cx="4881489" cy="4678230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V="1">
            <a:off x="5005753" y="5568461"/>
            <a:ext cx="3839308" cy="12426"/>
          </a:xfrm>
          <a:prstGeom prst="straightConnector1">
            <a:avLst/>
          </a:prstGeom>
          <a:ln w="444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258734" y="5012218"/>
            <a:ext cx="3333346" cy="646331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Circa 12 cm</a:t>
            </a:r>
            <a:endParaRPr lang="en-GB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6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94433" y="41364"/>
            <a:ext cx="7924799" cy="1015663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Actually two disks</a:t>
            </a:r>
            <a:r>
              <a:rPr lang="en-GB" sz="3600" dirty="0" smtClean="0">
                <a:solidFill>
                  <a:srgbClr val="0070C0"/>
                </a:solidFill>
              </a:rPr>
              <a:t> 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45" y="2240949"/>
            <a:ext cx="8930174" cy="3540633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11499814" y="2600508"/>
            <a:ext cx="19455" cy="3181074"/>
          </a:xfrm>
          <a:prstGeom prst="straightConnector1">
            <a:avLst/>
          </a:prstGeom>
          <a:ln w="444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8523148" y="4191045"/>
            <a:ext cx="3333346" cy="646331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Circa 3.5 cm</a:t>
            </a:r>
            <a:endParaRPr lang="en-GB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7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86114" y="0"/>
            <a:ext cx="7924799" cy="1015663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Front Disk</a:t>
            </a:r>
            <a:r>
              <a:rPr lang="en-GB" sz="3600" dirty="0" smtClean="0">
                <a:solidFill>
                  <a:srgbClr val="0070C0"/>
                </a:solidFill>
              </a:rPr>
              <a:t> 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3063" y="1365033"/>
            <a:ext cx="5210902" cy="480248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621277" y="1905148"/>
            <a:ext cx="4324106" cy="646331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3 main variables</a:t>
            </a:r>
            <a:endParaRPr lang="en-GB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8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398197" y="4500"/>
            <a:ext cx="7924799" cy="839391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Rear Disk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7664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4521" y="1438356"/>
            <a:ext cx="5189114" cy="461558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688464" y="951838"/>
            <a:ext cx="3639960" cy="2308324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1</a:t>
            </a:r>
            <a:r>
              <a:rPr lang="en-GB" sz="3600" dirty="0" smtClean="0">
                <a:solidFill>
                  <a:srgbClr val="0070C0"/>
                </a:solidFill>
              </a:rPr>
              <a:t> semi variable</a:t>
            </a:r>
          </a:p>
          <a:p>
            <a:pPr algn="ctr"/>
            <a:r>
              <a:rPr lang="en-GB" sz="3600" dirty="0" smtClean="0"/>
              <a:t>Constant 50 for men</a:t>
            </a:r>
          </a:p>
          <a:p>
            <a:pPr algn="ctr"/>
            <a:r>
              <a:rPr lang="en-GB" sz="3600" dirty="0" smtClean="0"/>
              <a:t>Offset for women</a:t>
            </a:r>
            <a:endParaRPr lang="en-GB" sz="3600" dirty="0"/>
          </a:p>
        </p:txBody>
      </p:sp>
      <p:sp>
        <p:nvSpPr>
          <p:cNvPr id="12" name="Tekstvak 11"/>
          <p:cNvSpPr txBox="1"/>
          <p:nvPr/>
        </p:nvSpPr>
        <p:spPr>
          <a:xfrm>
            <a:off x="9001327" y="1912404"/>
            <a:ext cx="2905328" cy="1200329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Dundee Rank DR</a:t>
            </a:r>
            <a:endParaRPr lang="en-GB" sz="2000" i="1" dirty="0">
              <a:solidFill>
                <a:srgbClr val="0070C0"/>
              </a:solidFill>
            </a:endParaRPr>
          </a:p>
        </p:txBody>
      </p:sp>
      <p:cxnSp>
        <p:nvCxnSpPr>
          <p:cNvPr id="4" name="Rechte verbindingslijn met pijl 3"/>
          <p:cNvCxnSpPr/>
          <p:nvPr/>
        </p:nvCxnSpPr>
        <p:spPr>
          <a:xfrm flipH="1">
            <a:off x="8978629" y="2600555"/>
            <a:ext cx="525294" cy="32425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9263974" y="4223132"/>
            <a:ext cx="2905328" cy="1200329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Dundee Score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DS</a:t>
            </a:r>
            <a:endParaRPr lang="en-GB" sz="2000" dirty="0">
              <a:solidFill>
                <a:srgbClr val="0070C0"/>
              </a:solidFill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 flipH="1" flipV="1">
            <a:off x="8647889" y="4035675"/>
            <a:ext cx="1397541" cy="27692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4805138" y="2461352"/>
            <a:ext cx="2354613" cy="575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3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7965366" y="6431108"/>
            <a:ext cx="4324044" cy="365125"/>
          </a:xfrm>
        </p:spPr>
        <p:txBody>
          <a:bodyPr/>
          <a:lstStyle/>
          <a:p>
            <a:r>
              <a:rPr lang="nl-NL" sz="1400" b="1" dirty="0" smtClean="0">
                <a:solidFill>
                  <a:srgbClr val="0070C0"/>
                </a:solidFill>
              </a:rPr>
              <a:t>International Meeting USA Sept. 2020</a:t>
            </a:r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43686" y="6431108"/>
            <a:ext cx="551167" cy="365125"/>
          </a:xfrm>
        </p:spPr>
        <p:txBody>
          <a:bodyPr/>
          <a:lstStyle/>
          <a:p>
            <a:fld id="{E13AB188-E3A2-4CF0-A085-0ACDC889A94C}" type="slidenum">
              <a:rPr lang="nl-NL" sz="1400" b="1" smtClean="0">
                <a:solidFill>
                  <a:srgbClr val="0070C0"/>
                </a:solidFill>
              </a:rPr>
              <a:t>9</a:t>
            </a:fld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27385" y="-68391"/>
            <a:ext cx="9624518" cy="5262979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2. How does the combination of two disks work?</a:t>
            </a:r>
          </a:p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An Example</a:t>
            </a:r>
            <a:endParaRPr lang="en-GB" sz="4800" i="1" dirty="0" smtClean="0">
              <a:solidFill>
                <a:srgbClr val="0070C0"/>
              </a:solidFill>
            </a:endParaRPr>
          </a:p>
          <a:p>
            <a:pPr algn="ctr"/>
            <a:endParaRPr lang="en-GB" sz="2400" i="1" dirty="0" smtClean="0">
              <a:solidFill>
                <a:srgbClr val="002060"/>
              </a:solidFill>
            </a:endParaRPr>
          </a:p>
          <a:p>
            <a:pPr algn="ctr"/>
            <a:r>
              <a:rPr lang="en-GB" sz="3600" dirty="0" smtClean="0"/>
              <a:t>Male: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1: 10 Cigarettes per day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2: Systolic blood pressure 140 mmHg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3: Cholesterol 6.5 mmol/L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384"/>
            <a:ext cx="1012733" cy="1522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33" y="6056363"/>
            <a:ext cx="2178996" cy="80163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1570</TotalTime>
  <Words>1457</Words>
  <Application>Microsoft Office PowerPoint</Application>
  <PresentationFormat>Breedbeeld</PresentationFormat>
  <Paragraphs>312</Paragraphs>
  <Slides>43</Slides>
  <Notes>43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43</vt:i4>
      </vt:variant>
    </vt:vector>
  </HeadingPairs>
  <TitlesOfParts>
    <vt:vector size="49" baseType="lpstr">
      <vt:lpstr>Arial</vt:lpstr>
      <vt:lpstr>Calibri</vt:lpstr>
      <vt:lpstr>Corbel</vt:lpstr>
      <vt:lpstr>Parallax</vt:lpstr>
      <vt:lpstr>Equation</vt:lpstr>
      <vt:lpstr>MathType 6.0 Equation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Dundee Coronary Risk-Disk</dc:title>
  <dc:creator>Simon Salm</dc:creator>
  <cp:lastModifiedBy>Simon Salm</cp:lastModifiedBy>
  <cp:revision>86</cp:revision>
  <dcterms:created xsi:type="dcterms:W3CDTF">2020-07-05T10:39:17Z</dcterms:created>
  <dcterms:modified xsi:type="dcterms:W3CDTF">2020-07-06T20:30:34Z</dcterms:modified>
</cp:coreProperties>
</file>